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notesMasterIdLst>
    <p:notesMasterId r:id="rId36"/>
  </p:notesMasterIdLst>
  <p:sldIdLst>
    <p:sldId id="256" r:id="rId2"/>
    <p:sldId id="257" r:id="rId3"/>
    <p:sldId id="258" r:id="rId4"/>
    <p:sldId id="286" r:id="rId5"/>
    <p:sldId id="259" r:id="rId6"/>
    <p:sldId id="315" r:id="rId7"/>
    <p:sldId id="307" r:id="rId8"/>
    <p:sldId id="308" r:id="rId9"/>
    <p:sldId id="309" r:id="rId10"/>
    <p:sldId id="310" r:id="rId11"/>
    <p:sldId id="311" r:id="rId12"/>
    <p:sldId id="312" r:id="rId13"/>
    <p:sldId id="313" r:id="rId14"/>
    <p:sldId id="314" r:id="rId15"/>
    <p:sldId id="292" r:id="rId16"/>
    <p:sldId id="299" r:id="rId17"/>
    <p:sldId id="294" r:id="rId18"/>
    <p:sldId id="300" r:id="rId19"/>
    <p:sldId id="295" r:id="rId20"/>
    <p:sldId id="297" r:id="rId21"/>
    <p:sldId id="301" r:id="rId22"/>
    <p:sldId id="298" r:id="rId23"/>
    <p:sldId id="302" r:id="rId24"/>
    <p:sldId id="303" r:id="rId25"/>
    <p:sldId id="305" r:id="rId26"/>
    <p:sldId id="276" r:id="rId27"/>
    <p:sldId id="287" r:id="rId28"/>
    <p:sldId id="288" r:id="rId29"/>
    <p:sldId id="316" r:id="rId30"/>
    <p:sldId id="317" r:id="rId31"/>
    <p:sldId id="318" r:id="rId32"/>
    <p:sldId id="306" r:id="rId33"/>
    <p:sldId id="290" r:id="rId34"/>
    <p:sldId id="27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FFFF"/>
    <a:srgbClr val="0000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5" autoAdjust="0"/>
    <p:restoredTop sz="72222" autoAdjust="0"/>
  </p:normalViewPr>
  <p:slideViewPr>
    <p:cSldViewPr snapToGrid="0">
      <p:cViewPr varScale="1">
        <p:scale>
          <a:sx n="74" d="100"/>
          <a:sy n="74" d="100"/>
        </p:scale>
        <p:origin x="84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E8745-590E-486C-8C98-0B920077BCB6}" type="doc">
      <dgm:prSet loTypeId="urn:microsoft.com/office/officeart/2005/8/layout/orgChart1" loCatId="hierarchy" qsTypeId="urn:microsoft.com/office/officeart/2005/8/quickstyle/simple1" qsCatId="simple" csTypeId="urn:microsoft.com/office/officeart/2005/8/colors/accent1_2" csCatId="accent1"/>
      <dgm:spPr/>
    </dgm:pt>
    <dgm:pt modelId="{B4B2EA66-8983-49E0-A8A6-03D81072426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Islam</a:t>
          </a:r>
        </a:p>
      </dgm:t>
    </dgm:pt>
    <dgm:pt modelId="{80AD0949-C6AD-4ADC-AA0A-7FD33090CE5A}" type="parTrans" cxnId="{A3AA1ABC-5123-4970-BCA1-11EA0465DC53}">
      <dgm:prSet/>
      <dgm:spPr/>
      <dgm:t>
        <a:bodyPr/>
        <a:lstStyle/>
        <a:p>
          <a:endParaRPr lang="en-US"/>
        </a:p>
      </dgm:t>
    </dgm:pt>
    <dgm:pt modelId="{77BD444E-AC9F-4EDB-B77B-441CFC4186CB}" type="sibTrans" cxnId="{A3AA1ABC-5123-4970-BCA1-11EA0465DC53}">
      <dgm:prSet/>
      <dgm:spPr/>
      <dgm:t>
        <a:bodyPr/>
        <a:lstStyle/>
        <a:p>
          <a:endParaRPr lang="en-US"/>
        </a:p>
      </dgm:t>
    </dgm:pt>
    <dgm:pt modelId="{D043CD3C-15C3-4D34-A885-929AA8A7F4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Aqidah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(Faith &amp; Belief)</a:t>
          </a:r>
        </a:p>
      </dgm:t>
    </dgm:pt>
    <dgm:pt modelId="{9C775BA8-77E5-4499-A689-3A772CF97510}" type="parTrans" cxnId="{227100C5-5D09-45EE-9239-6A1C55619D35}">
      <dgm:prSet/>
      <dgm:spPr/>
      <dgm:t>
        <a:bodyPr/>
        <a:lstStyle/>
        <a:p>
          <a:endParaRPr lang="en-US"/>
        </a:p>
      </dgm:t>
    </dgm:pt>
    <dgm:pt modelId="{6CAD01C5-DBAA-4551-863E-5787903C031E}" type="sibTrans" cxnId="{227100C5-5D09-45EE-9239-6A1C55619D35}">
      <dgm:prSet/>
      <dgm:spPr/>
      <dgm:t>
        <a:bodyPr/>
        <a:lstStyle/>
        <a:p>
          <a:endParaRPr lang="en-US"/>
        </a:p>
      </dgm:t>
    </dgm:pt>
    <dgm:pt modelId="{FE3971DB-2586-4C8F-9CCB-233450C9A0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Shariah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(Practices &amp; Activities)</a:t>
          </a:r>
        </a:p>
      </dgm:t>
    </dgm:pt>
    <dgm:pt modelId="{2C6C79AF-EF7B-401D-9BE4-6C100EEC1803}" type="parTrans" cxnId="{8BB67838-FD8C-4136-B5CC-D71C959F3863}">
      <dgm:prSet/>
      <dgm:spPr/>
      <dgm:t>
        <a:bodyPr/>
        <a:lstStyle/>
        <a:p>
          <a:endParaRPr lang="en-US"/>
        </a:p>
      </dgm:t>
    </dgm:pt>
    <dgm:pt modelId="{F25819F2-AF40-4BF0-830A-9D955AF8A806}" type="sibTrans" cxnId="{8BB67838-FD8C-4136-B5CC-D71C959F3863}">
      <dgm:prSet/>
      <dgm:spPr/>
      <dgm:t>
        <a:bodyPr/>
        <a:lstStyle/>
        <a:p>
          <a:endParaRPr lang="en-US"/>
        </a:p>
      </dgm:t>
    </dgm:pt>
    <dgm:pt modelId="{01050F44-4CF0-4F4B-96CA-F21AE5C1FB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IBADAT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(Man to God Worship)</a:t>
          </a:r>
        </a:p>
      </dgm:t>
    </dgm:pt>
    <dgm:pt modelId="{ED751305-92CB-462A-A896-021BFE264E64}" type="parTrans" cxnId="{BF7036C9-78EA-47FC-9668-6B197CA95FB3}">
      <dgm:prSet/>
      <dgm:spPr/>
      <dgm:t>
        <a:bodyPr/>
        <a:lstStyle/>
        <a:p>
          <a:endParaRPr lang="en-US"/>
        </a:p>
      </dgm:t>
    </dgm:pt>
    <dgm:pt modelId="{0C6B4D2E-D254-49B1-A423-A8A442C2ECB9}" type="sibTrans" cxnId="{BF7036C9-78EA-47FC-9668-6B197CA95FB3}">
      <dgm:prSet/>
      <dgm:spPr/>
      <dgm:t>
        <a:bodyPr/>
        <a:lstStyle/>
        <a:p>
          <a:endParaRPr lang="en-US"/>
        </a:p>
      </dgm:t>
    </dgm:pt>
    <dgm:pt modelId="{5505CB4E-AFFC-4DBE-8E8F-2184BAF2DD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66"/>
              </a:solidFill>
              <a:effectLst/>
            </a:rPr>
            <a:t>Muamalat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66"/>
              </a:solidFill>
              <a:effectLst/>
            </a:rPr>
            <a:t>(Man to Man Activities)</a:t>
          </a:r>
        </a:p>
      </dgm:t>
    </dgm:pt>
    <dgm:pt modelId="{262CF4DA-9EC9-42DD-9541-1CD0402FB4D4}" type="parTrans" cxnId="{40F75ECE-FE3B-4D58-8670-17D94B379CE0}">
      <dgm:prSet/>
      <dgm:spPr/>
      <dgm:t>
        <a:bodyPr/>
        <a:lstStyle/>
        <a:p>
          <a:endParaRPr lang="en-US"/>
        </a:p>
      </dgm:t>
    </dgm:pt>
    <dgm:pt modelId="{D386056B-B977-46CB-A876-DF380562831D}" type="sibTrans" cxnId="{40F75ECE-FE3B-4D58-8670-17D94B379CE0}">
      <dgm:prSet/>
      <dgm:spPr/>
      <dgm:t>
        <a:bodyPr/>
        <a:lstStyle/>
        <a:p>
          <a:endParaRPr lang="en-US"/>
        </a:p>
      </dgm:t>
    </dgm:pt>
    <dgm:pt modelId="{8DE94DD5-5533-4304-9E10-AD7218E543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Political Activities</a:t>
          </a:r>
        </a:p>
      </dgm:t>
    </dgm:pt>
    <dgm:pt modelId="{AF4F5C12-CEAC-4BA6-BFAC-93A7938D5EC4}" type="parTrans" cxnId="{9100DC16-EB6E-461C-8D3E-6F69556738E5}">
      <dgm:prSet/>
      <dgm:spPr/>
      <dgm:t>
        <a:bodyPr/>
        <a:lstStyle/>
        <a:p>
          <a:endParaRPr lang="en-US"/>
        </a:p>
      </dgm:t>
    </dgm:pt>
    <dgm:pt modelId="{560978A5-4F4D-44EC-BFF6-10BD18AE6CE7}" type="sibTrans" cxnId="{9100DC16-EB6E-461C-8D3E-6F69556738E5}">
      <dgm:prSet/>
      <dgm:spPr/>
      <dgm:t>
        <a:bodyPr/>
        <a:lstStyle/>
        <a:p>
          <a:endParaRPr lang="en-US"/>
        </a:p>
      </dgm:t>
    </dgm:pt>
    <dgm:pt modelId="{0ACA70D7-8DC6-46C9-AAEB-8E9D62CCC2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Economic Activities</a:t>
          </a:r>
        </a:p>
      </dgm:t>
    </dgm:pt>
    <dgm:pt modelId="{32A4B473-6E8C-44FB-92D3-747C4C2E76E9}" type="parTrans" cxnId="{0F3FE7B3-A263-4640-80D3-E5F94CC09D84}">
      <dgm:prSet/>
      <dgm:spPr/>
      <dgm:t>
        <a:bodyPr/>
        <a:lstStyle/>
        <a:p>
          <a:endParaRPr lang="en-US"/>
        </a:p>
      </dgm:t>
    </dgm:pt>
    <dgm:pt modelId="{E3A5FE5C-B19D-449F-9910-E92A5B95C024}" type="sibTrans" cxnId="{0F3FE7B3-A263-4640-80D3-E5F94CC09D84}">
      <dgm:prSet/>
      <dgm:spPr/>
      <dgm:t>
        <a:bodyPr/>
        <a:lstStyle/>
        <a:p>
          <a:endParaRPr lang="en-US"/>
        </a:p>
      </dgm:t>
    </dgm:pt>
    <dgm:pt modelId="{13D1D4B0-5A8F-4F2E-87C2-3A6C46C37F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Banking &amp; Financial Activities</a:t>
          </a:r>
        </a:p>
      </dgm:t>
    </dgm:pt>
    <dgm:pt modelId="{477590EE-CFFF-42E3-8599-F804BD6A0519}" type="parTrans" cxnId="{6026A8B8-F250-4832-8320-C08B9FA7A658}">
      <dgm:prSet/>
      <dgm:spPr/>
      <dgm:t>
        <a:bodyPr/>
        <a:lstStyle/>
        <a:p>
          <a:endParaRPr lang="en-US"/>
        </a:p>
      </dgm:t>
    </dgm:pt>
    <dgm:pt modelId="{3DC98919-BFCB-4F72-B939-2E69C133909D}" type="sibTrans" cxnId="{6026A8B8-F250-4832-8320-C08B9FA7A658}">
      <dgm:prSet/>
      <dgm:spPr/>
      <dgm:t>
        <a:bodyPr/>
        <a:lstStyle/>
        <a:p>
          <a:endParaRPr lang="en-US"/>
        </a:p>
      </dgm:t>
    </dgm:pt>
    <dgm:pt modelId="{3B8BF032-D750-4188-97F9-20AB8FA574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Social Activities</a:t>
          </a:r>
        </a:p>
      </dgm:t>
    </dgm:pt>
    <dgm:pt modelId="{86CA9AAD-8BA6-44F2-922A-26B134A2BA10}" type="parTrans" cxnId="{889AE2CE-8BC5-4EE0-BA23-59F62FA87F1D}">
      <dgm:prSet/>
      <dgm:spPr/>
      <dgm:t>
        <a:bodyPr/>
        <a:lstStyle/>
        <a:p>
          <a:endParaRPr lang="en-US"/>
        </a:p>
      </dgm:t>
    </dgm:pt>
    <dgm:pt modelId="{46556038-06BB-4A96-BF7D-0E4A9C43BF23}" type="sibTrans" cxnId="{889AE2CE-8BC5-4EE0-BA23-59F62FA87F1D}">
      <dgm:prSet/>
      <dgm:spPr/>
      <dgm:t>
        <a:bodyPr/>
        <a:lstStyle/>
        <a:p>
          <a:endParaRPr lang="en-US"/>
        </a:p>
      </dgm:t>
    </dgm:pt>
    <dgm:pt modelId="{3D8CA528-7046-46CC-8C6E-6CCA36CC7F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Akhlaq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(Morality &amp; Ethics)</a:t>
          </a:r>
        </a:p>
      </dgm:t>
    </dgm:pt>
    <dgm:pt modelId="{7B259B86-5B13-487F-B6AF-2BE950EA72BA}" type="parTrans" cxnId="{7DD5E8CE-F68C-487F-96D5-2CD9FEDA663F}">
      <dgm:prSet/>
      <dgm:spPr/>
      <dgm:t>
        <a:bodyPr/>
        <a:lstStyle/>
        <a:p>
          <a:endParaRPr lang="en-US"/>
        </a:p>
      </dgm:t>
    </dgm:pt>
    <dgm:pt modelId="{3A03EDE2-98B0-4903-9DA3-CAB3DEA6C7EB}" type="sibTrans" cxnId="{7DD5E8CE-F68C-487F-96D5-2CD9FEDA663F}">
      <dgm:prSet/>
      <dgm:spPr/>
      <dgm:t>
        <a:bodyPr/>
        <a:lstStyle/>
        <a:p>
          <a:endParaRPr lang="en-US"/>
        </a:p>
      </dgm:t>
    </dgm:pt>
    <dgm:pt modelId="{8EE37227-52A3-46A1-823D-95AA433A6BDD}" type="pres">
      <dgm:prSet presAssocID="{4B0E8745-590E-486C-8C98-0B920077BCB6}" presName="hierChild1" presStyleCnt="0">
        <dgm:presLayoutVars>
          <dgm:orgChart val="1"/>
          <dgm:chPref val="1"/>
          <dgm:dir/>
          <dgm:animOne val="branch"/>
          <dgm:animLvl val="lvl"/>
          <dgm:resizeHandles/>
        </dgm:presLayoutVars>
      </dgm:prSet>
      <dgm:spPr/>
    </dgm:pt>
    <dgm:pt modelId="{B919860A-ADA0-4654-9823-F3408FF04EBD}" type="pres">
      <dgm:prSet presAssocID="{B4B2EA66-8983-49E0-A8A6-03D81072426B}" presName="hierRoot1" presStyleCnt="0">
        <dgm:presLayoutVars>
          <dgm:hierBranch/>
        </dgm:presLayoutVars>
      </dgm:prSet>
      <dgm:spPr/>
    </dgm:pt>
    <dgm:pt modelId="{7D5BF678-918C-4AB9-B1BE-20CB0A34B868}" type="pres">
      <dgm:prSet presAssocID="{B4B2EA66-8983-49E0-A8A6-03D81072426B}" presName="rootComposite1" presStyleCnt="0"/>
      <dgm:spPr/>
    </dgm:pt>
    <dgm:pt modelId="{A3A9D5CE-A61C-494B-A2B6-7A5C9C050A96}" type="pres">
      <dgm:prSet presAssocID="{B4B2EA66-8983-49E0-A8A6-03D81072426B}" presName="rootText1" presStyleLbl="node0" presStyleIdx="0" presStyleCnt="1">
        <dgm:presLayoutVars>
          <dgm:chPref val="3"/>
        </dgm:presLayoutVars>
      </dgm:prSet>
      <dgm:spPr/>
      <dgm:t>
        <a:bodyPr/>
        <a:lstStyle/>
        <a:p>
          <a:endParaRPr lang="en-US"/>
        </a:p>
      </dgm:t>
    </dgm:pt>
    <dgm:pt modelId="{9F0B592F-1C71-4DB5-836C-0C6D29130FF8}" type="pres">
      <dgm:prSet presAssocID="{B4B2EA66-8983-49E0-A8A6-03D81072426B}" presName="rootConnector1" presStyleLbl="node1" presStyleIdx="0" presStyleCnt="0"/>
      <dgm:spPr/>
      <dgm:t>
        <a:bodyPr/>
        <a:lstStyle/>
        <a:p>
          <a:endParaRPr lang="en-US"/>
        </a:p>
      </dgm:t>
    </dgm:pt>
    <dgm:pt modelId="{602B86A9-4EA2-4C5C-ABEA-37C4277A6867}" type="pres">
      <dgm:prSet presAssocID="{B4B2EA66-8983-49E0-A8A6-03D81072426B}" presName="hierChild2" presStyleCnt="0"/>
      <dgm:spPr/>
    </dgm:pt>
    <dgm:pt modelId="{59581E44-4D00-4C62-9A7E-AAA7105484EF}" type="pres">
      <dgm:prSet presAssocID="{9C775BA8-77E5-4499-A689-3A772CF97510}" presName="Name35" presStyleLbl="parChTrans1D2" presStyleIdx="0" presStyleCnt="3"/>
      <dgm:spPr/>
      <dgm:t>
        <a:bodyPr/>
        <a:lstStyle/>
        <a:p>
          <a:endParaRPr lang="en-US"/>
        </a:p>
      </dgm:t>
    </dgm:pt>
    <dgm:pt modelId="{35F0C764-50F7-4FE0-9C9F-BC0D0879BA4F}" type="pres">
      <dgm:prSet presAssocID="{D043CD3C-15C3-4D34-A885-929AA8A7F4E8}" presName="hierRoot2" presStyleCnt="0">
        <dgm:presLayoutVars>
          <dgm:hierBranch/>
        </dgm:presLayoutVars>
      </dgm:prSet>
      <dgm:spPr/>
    </dgm:pt>
    <dgm:pt modelId="{0E54DC68-5C0C-4414-AB95-B9CE079264D5}" type="pres">
      <dgm:prSet presAssocID="{D043CD3C-15C3-4D34-A885-929AA8A7F4E8}" presName="rootComposite" presStyleCnt="0"/>
      <dgm:spPr/>
    </dgm:pt>
    <dgm:pt modelId="{88E1E7D5-89F9-4D9A-AC55-FE62CADF1C4B}" type="pres">
      <dgm:prSet presAssocID="{D043CD3C-15C3-4D34-A885-929AA8A7F4E8}" presName="rootText" presStyleLbl="node2" presStyleIdx="0" presStyleCnt="3">
        <dgm:presLayoutVars>
          <dgm:chPref val="3"/>
        </dgm:presLayoutVars>
      </dgm:prSet>
      <dgm:spPr/>
      <dgm:t>
        <a:bodyPr/>
        <a:lstStyle/>
        <a:p>
          <a:endParaRPr lang="en-US"/>
        </a:p>
      </dgm:t>
    </dgm:pt>
    <dgm:pt modelId="{E43700AD-8356-473D-B684-516441F232F9}" type="pres">
      <dgm:prSet presAssocID="{D043CD3C-15C3-4D34-A885-929AA8A7F4E8}" presName="rootConnector" presStyleLbl="node2" presStyleIdx="0" presStyleCnt="3"/>
      <dgm:spPr/>
      <dgm:t>
        <a:bodyPr/>
        <a:lstStyle/>
        <a:p>
          <a:endParaRPr lang="en-US"/>
        </a:p>
      </dgm:t>
    </dgm:pt>
    <dgm:pt modelId="{749B6E18-B251-478D-A187-57C6F885154D}" type="pres">
      <dgm:prSet presAssocID="{D043CD3C-15C3-4D34-A885-929AA8A7F4E8}" presName="hierChild4" presStyleCnt="0"/>
      <dgm:spPr/>
    </dgm:pt>
    <dgm:pt modelId="{CABFDB1E-7C3C-45BD-8576-EC4C60D16805}" type="pres">
      <dgm:prSet presAssocID="{D043CD3C-15C3-4D34-A885-929AA8A7F4E8}" presName="hierChild5" presStyleCnt="0"/>
      <dgm:spPr/>
    </dgm:pt>
    <dgm:pt modelId="{CB6A0FD1-D8DC-4B95-A400-DFF273171B51}" type="pres">
      <dgm:prSet presAssocID="{2C6C79AF-EF7B-401D-9BE4-6C100EEC1803}" presName="Name35" presStyleLbl="parChTrans1D2" presStyleIdx="1" presStyleCnt="3"/>
      <dgm:spPr/>
      <dgm:t>
        <a:bodyPr/>
        <a:lstStyle/>
        <a:p>
          <a:endParaRPr lang="en-US"/>
        </a:p>
      </dgm:t>
    </dgm:pt>
    <dgm:pt modelId="{A6B10C0A-6200-4986-83A3-9D8DA778C8C4}" type="pres">
      <dgm:prSet presAssocID="{FE3971DB-2586-4C8F-9CCB-233450C9A015}" presName="hierRoot2" presStyleCnt="0">
        <dgm:presLayoutVars>
          <dgm:hierBranch/>
        </dgm:presLayoutVars>
      </dgm:prSet>
      <dgm:spPr/>
    </dgm:pt>
    <dgm:pt modelId="{1E811A2C-E405-415B-A3A4-A0540C7432FE}" type="pres">
      <dgm:prSet presAssocID="{FE3971DB-2586-4C8F-9CCB-233450C9A015}" presName="rootComposite" presStyleCnt="0"/>
      <dgm:spPr/>
    </dgm:pt>
    <dgm:pt modelId="{DE36DBEB-6A29-4F62-A1AF-7FC13DFA8A9C}" type="pres">
      <dgm:prSet presAssocID="{FE3971DB-2586-4C8F-9CCB-233450C9A015}" presName="rootText" presStyleLbl="node2" presStyleIdx="1" presStyleCnt="3">
        <dgm:presLayoutVars>
          <dgm:chPref val="3"/>
        </dgm:presLayoutVars>
      </dgm:prSet>
      <dgm:spPr/>
      <dgm:t>
        <a:bodyPr/>
        <a:lstStyle/>
        <a:p>
          <a:endParaRPr lang="en-US"/>
        </a:p>
      </dgm:t>
    </dgm:pt>
    <dgm:pt modelId="{937101EB-4477-441E-B152-D43F8DED5BF0}" type="pres">
      <dgm:prSet presAssocID="{FE3971DB-2586-4C8F-9CCB-233450C9A015}" presName="rootConnector" presStyleLbl="node2" presStyleIdx="1" presStyleCnt="3"/>
      <dgm:spPr/>
      <dgm:t>
        <a:bodyPr/>
        <a:lstStyle/>
        <a:p>
          <a:endParaRPr lang="en-US"/>
        </a:p>
      </dgm:t>
    </dgm:pt>
    <dgm:pt modelId="{50903B26-E32A-46DE-A603-67D255F9221A}" type="pres">
      <dgm:prSet presAssocID="{FE3971DB-2586-4C8F-9CCB-233450C9A015}" presName="hierChild4" presStyleCnt="0"/>
      <dgm:spPr/>
    </dgm:pt>
    <dgm:pt modelId="{B775C670-7D5E-4B30-88F1-9CC7AE183E8D}" type="pres">
      <dgm:prSet presAssocID="{ED751305-92CB-462A-A896-021BFE264E64}" presName="Name35" presStyleLbl="parChTrans1D3" presStyleIdx="0" presStyleCnt="2"/>
      <dgm:spPr/>
      <dgm:t>
        <a:bodyPr/>
        <a:lstStyle/>
        <a:p>
          <a:endParaRPr lang="en-US"/>
        </a:p>
      </dgm:t>
    </dgm:pt>
    <dgm:pt modelId="{E3734E7C-1D44-4B48-9D9B-840033F7E7AF}" type="pres">
      <dgm:prSet presAssocID="{01050F44-4CF0-4F4B-96CA-F21AE5C1FBD9}" presName="hierRoot2" presStyleCnt="0">
        <dgm:presLayoutVars>
          <dgm:hierBranch val="r"/>
        </dgm:presLayoutVars>
      </dgm:prSet>
      <dgm:spPr/>
    </dgm:pt>
    <dgm:pt modelId="{074C7397-4C40-4AAC-8DBF-2E281979DB8A}" type="pres">
      <dgm:prSet presAssocID="{01050F44-4CF0-4F4B-96CA-F21AE5C1FBD9}" presName="rootComposite" presStyleCnt="0"/>
      <dgm:spPr/>
    </dgm:pt>
    <dgm:pt modelId="{BE178A85-FCF2-42B2-9BEF-CD37BBBA54E3}" type="pres">
      <dgm:prSet presAssocID="{01050F44-4CF0-4F4B-96CA-F21AE5C1FBD9}" presName="rootText" presStyleLbl="node3" presStyleIdx="0" presStyleCnt="2">
        <dgm:presLayoutVars>
          <dgm:chPref val="3"/>
        </dgm:presLayoutVars>
      </dgm:prSet>
      <dgm:spPr/>
      <dgm:t>
        <a:bodyPr/>
        <a:lstStyle/>
        <a:p>
          <a:endParaRPr lang="en-US"/>
        </a:p>
      </dgm:t>
    </dgm:pt>
    <dgm:pt modelId="{68DAD013-FA0D-429E-ADED-8CDB544FF5EF}" type="pres">
      <dgm:prSet presAssocID="{01050F44-4CF0-4F4B-96CA-F21AE5C1FBD9}" presName="rootConnector" presStyleLbl="node3" presStyleIdx="0" presStyleCnt="2"/>
      <dgm:spPr/>
      <dgm:t>
        <a:bodyPr/>
        <a:lstStyle/>
        <a:p>
          <a:endParaRPr lang="en-US"/>
        </a:p>
      </dgm:t>
    </dgm:pt>
    <dgm:pt modelId="{C1A30BF5-D091-4EAE-AFA2-DF479BB2BEE5}" type="pres">
      <dgm:prSet presAssocID="{01050F44-4CF0-4F4B-96CA-F21AE5C1FBD9}" presName="hierChild4" presStyleCnt="0"/>
      <dgm:spPr/>
    </dgm:pt>
    <dgm:pt modelId="{1674C164-D4A8-4C1E-BC6F-6A040769E910}" type="pres">
      <dgm:prSet presAssocID="{01050F44-4CF0-4F4B-96CA-F21AE5C1FBD9}" presName="hierChild5" presStyleCnt="0"/>
      <dgm:spPr/>
    </dgm:pt>
    <dgm:pt modelId="{49871762-1262-4B4F-8457-23159C97B053}" type="pres">
      <dgm:prSet presAssocID="{262CF4DA-9EC9-42DD-9541-1CD0402FB4D4}" presName="Name35" presStyleLbl="parChTrans1D3" presStyleIdx="1" presStyleCnt="2"/>
      <dgm:spPr/>
      <dgm:t>
        <a:bodyPr/>
        <a:lstStyle/>
        <a:p>
          <a:endParaRPr lang="en-US"/>
        </a:p>
      </dgm:t>
    </dgm:pt>
    <dgm:pt modelId="{3420A441-0ED9-4262-BB6D-7F5F7A2440F9}" type="pres">
      <dgm:prSet presAssocID="{5505CB4E-AFFC-4DBE-8E8F-2184BAF2DD47}" presName="hierRoot2" presStyleCnt="0">
        <dgm:presLayoutVars>
          <dgm:hierBranch/>
        </dgm:presLayoutVars>
      </dgm:prSet>
      <dgm:spPr/>
    </dgm:pt>
    <dgm:pt modelId="{2180BB2A-6956-4B40-BE0E-89C26ADA1FEC}" type="pres">
      <dgm:prSet presAssocID="{5505CB4E-AFFC-4DBE-8E8F-2184BAF2DD47}" presName="rootComposite" presStyleCnt="0"/>
      <dgm:spPr/>
    </dgm:pt>
    <dgm:pt modelId="{FF873E09-8F8D-4D8D-8CA9-2E66CE223DA5}" type="pres">
      <dgm:prSet presAssocID="{5505CB4E-AFFC-4DBE-8E8F-2184BAF2DD47}" presName="rootText" presStyleLbl="node3" presStyleIdx="1" presStyleCnt="2">
        <dgm:presLayoutVars>
          <dgm:chPref val="3"/>
        </dgm:presLayoutVars>
      </dgm:prSet>
      <dgm:spPr/>
      <dgm:t>
        <a:bodyPr/>
        <a:lstStyle/>
        <a:p>
          <a:endParaRPr lang="en-US"/>
        </a:p>
      </dgm:t>
    </dgm:pt>
    <dgm:pt modelId="{FEA251EF-693C-4F11-B380-314A8F4D975E}" type="pres">
      <dgm:prSet presAssocID="{5505CB4E-AFFC-4DBE-8E8F-2184BAF2DD47}" presName="rootConnector" presStyleLbl="node3" presStyleIdx="1" presStyleCnt="2"/>
      <dgm:spPr/>
      <dgm:t>
        <a:bodyPr/>
        <a:lstStyle/>
        <a:p>
          <a:endParaRPr lang="en-US"/>
        </a:p>
      </dgm:t>
    </dgm:pt>
    <dgm:pt modelId="{B7C8A5EB-9136-432A-A7F2-9BB71ECC7F5C}" type="pres">
      <dgm:prSet presAssocID="{5505CB4E-AFFC-4DBE-8E8F-2184BAF2DD47}" presName="hierChild4" presStyleCnt="0"/>
      <dgm:spPr/>
    </dgm:pt>
    <dgm:pt modelId="{3A1BD2E0-38B7-4D42-92DF-16EB45FA0A44}" type="pres">
      <dgm:prSet presAssocID="{AF4F5C12-CEAC-4BA6-BFAC-93A7938D5EC4}" presName="Name35" presStyleLbl="parChTrans1D4" presStyleIdx="0" presStyleCnt="4"/>
      <dgm:spPr/>
      <dgm:t>
        <a:bodyPr/>
        <a:lstStyle/>
        <a:p>
          <a:endParaRPr lang="en-US"/>
        </a:p>
      </dgm:t>
    </dgm:pt>
    <dgm:pt modelId="{6C5C1841-390D-423A-A9E0-C370724B1B57}" type="pres">
      <dgm:prSet presAssocID="{8DE94DD5-5533-4304-9E10-AD7218E54389}" presName="hierRoot2" presStyleCnt="0">
        <dgm:presLayoutVars>
          <dgm:hierBranch val="r"/>
        </dgm:presLayoutVars>
      </dgm:prSet>
      <dgm:spPr/>
    </dgm:pt>
    <dgm:pt modelId="{4AB8495C-EE06-48CC-B023-09AD3DEC8516}" type="pres">
      <dgm:prSet presAssocID="{8DE94DD5-5533-4304-9E10-AD7218E54389}" presName="rootComposite" presStyleCnt="0"/>
      <dgm:spPr/>
    </dgm:pt>
    <dgm:pt modelId="{51B18044-753D-4B3F-BB9A-CC821937C073}" type="pres">
      <dgm:prSet presAssocID="{8DE94DD5-5533-4304-9E10-AD7218E54389}" presName="rootText" presStyleLbl="node4" presStyleIdx="0" presStyleCnt="4">
        <dgm:presLayoutVars>
          <dgm:chPref val="3"/>
        </dgm:presLayoutVars>
      </dgm:prSet>
      <dgm:spPr/>
      <dgm:t>
        <a:bodyPr/>
        <a:lstStyle/>
        <a:p>
          <a:endParaRPr lang="en-US"/>
        </a:p>
      </dgm:t>
    </dgm:pt>
    <dgm:pt modelId="{F426228B-3818-4895-AA54-8B3071DC2160}" type="pres">
      <dgm:prSet presAssocID="{8DE94DD5-5533-4304-9E10-AD7218E54389}" presName="rootConnector" presStyleLbl="node4" presStyleIdx="0" presStyleCnt="4"/>
      <dgm:spPr/>
      <dgm:t>
        <a:bodyPr/>
        <a:lstStyle/>
        <a:p>
          <a:endParaRPr lang="en-US"/>
        </a:p>
      </dgm:t>
    </dgm:pt>
    <dgm:pt modelId="{B232177D-B3C0-4EDD-963A-2B472FED5007}" type="pres">
      <dgm:prSet presAssocID="{8DE94DD5-5533-4304-9E10-AD7218E54389}" presName="hierChild4" presStyleCnt="0"/>
      <dgm:spPr/>
    </dgm:pt>
    <dgm:pt modelId="{6717B7EF-8DF0-4691-8B57-9A85210E68F0}" type="pres">
      <dgm:prSet presAssocID="{8DE94DD5-5533-4304-9E10-AD7218E54389}" presName="hierChild5" presStyleCnt="0"/>
      <dgm:spPr/>
    </dgm:pt>
    <dgm:pt modelId="{396DF00C-4572-40A8-BCE5-0ABFF13E6F9D}" type="pres">
      <dgm:prSet presAssocID="{32A4B473-6E8C-44FB-92D3-747C4C2E76E9}" presName="Name35" presStyleLbl="parChTrans1D4" presStyleIdx="1" presStyleCnt="4"/>
      <dgm:spPr/>
      <dgm:t>
        <a:bodyPr/>
        <a:lstStyle/>
        <a:p>
          <a:endParaRPr lang="en-US"/>
        </a:p>
      </dgm:t>
    </dgm:pt>
    <dgm:pt modelId="{A5695E89-5697-47B2-AF92-B5D21E1B5775}" type="pres">
      <dgm:prSet presAssocID="{0ACA70D7-8DC6-46C9-AAEB-8E9D62CCC2B2}" presName="hierRoot2" presStyleCnt="0">
        <dgm:presLayoutVars>
          <dgm:hierBranch/>
        </dgm:presLayoutVars>
      </dgm:prSet>
      <dgm:spPr/>
    </dgm:pt>
    <dgm:pt modelId="{C7BEF4CC-863C-4B68-8A07-0B9CBC95DBEA}" type="pres">
      <dgm:prSet presAssocID="{0ACA70D7-8DC6-46C9-AAEB-8E9D62CCC2B2}" presName="rootComposite" presStyleCnt="0"/>
      <dgm:spPr/>
    </dgm:pt>
    <dgm:pt modelId="{D977B765-549C-4699-B9D1-AE7B0E914368}" type="pres">
      <dgm:prSet presAssocID="{0ACA70D7-8DC6-46C9-AAEB-8E9D62CCC2B2}" presName="rootText" presStyleLbl="node4" presStyleIdx="1" presStyleCnt="4">
        <dgm:presLayoutVars>
          <dgm:chPref val="3"/>
        </dgm:presLayoutVars>
      </dgm:prSet>
      <dgm:spPr/>
      <dgm:t>
        <a:bodyPr/>
        <a:lstStyle/>
        <a:p>
          <a:endParaRPr lang="en-US"/>
        </a:p>
      </dgm:t>
    </dgm:pt>
    <dgm:pt modelId="{FDB5BC5A-882C-4059-A618-65421C04CE3D}" type="pres">
      <dgm:prSet presAssocID="{0ACA70D7-8DC6-46C9-AAEB-8E9D62CCC2B2}" presName="rootConnector" presStyleLbl="node4" presStyleIdx="1" presStyleCnt="4"/>
      <dgm:spPr/>
      <dgm:t>
        <a:bodyPr/>
        <a:lstStyle/>
        <a:p>
          <a:endParaRPr lang="en-US"/>
        </a:p>
      </dgm:t>
    </dgm:pt>
    <dgm:pt modelId="{47230BC9-F88C-4D36-AC02-A5619F925B2D}" type="pres">
      <dgm:prSet presAssocID="{0ACA70D7-8DC6-46C9-AAEB-8E9D62CCC2B2}" presName="hierChild4" presStyleCnt="0"/>
      <dgm:spPr/>
    </dgm:pt>
    <dgm:pt modelId="{81484AA7-3874-4D77-BD2E-55449B6E000C}" type="pres">
      <dgm:prSet presAssocID="{477590EE-CFFF-42E3-8599-F804BD6A0519}" presName="Name35" presStyleLbl="parChTrans1D4" presStyleIdx="2" presStyleCnt="4"/>
      <dgm:spPr/>
      <dgm:t>
        <a:bodyPr/>
        <a:lstStyle/>
        <a:p>
          <a:endParaRPr lang="en-US"/>
        </a:p>
      </dgm:t>
    </dgm:pt>
    <dgm:pt modelId="{962A357B-2A1F-483A-8041-6107EA3AB752}" type="pres">
      <dgm:prSet presAssocID="{13D1D4B0-5A8F-4F2E-87C2-3A6C46C37FA7}" presName="hierRoot2" presStyleCnt="0">
        <dgm:presLayoutVars>
          <dgm:hierBranch val="r"/>
        </dgm:presLayoutVars>
      </dgm:prSet>
      <dgm:spPr/>
    </dgm:pt>
    <dgm:pt modelId="{7372CD35-633D-4EFA-9F32-01264F8F88B8}" type="pres">
      <dgm:prSet presAssocID="{13D1D4B0-5A8F-4F2E-87C2-3A6C46C37FA7}" presName="rootComposite" presStyleCnt="0"/>
      <dgm:spPr/>
    </dgm:pt>
    <dgm:pt modelId="{4EDF3B1A-16A3-4EA0-9A11-0EA3CCB63E50}" type="pres">
      <dgm:prSet presAssocID="{13D1D4B0-5A8F-4F2E-87C2-3A6C46C37FA7}" presName="rootText" presStyleLbl="node4" presStyleIdx="2" presStyleCnt="4">
        <dgm:presLayoutVars>
          <dgm:chPref val="3"/>
        </dgm:presLayoutVars>
      </dgm:prSet>
      <dgm:spPr/>
      <dgm:t>
        <a:bodyPr/>
        <a:lstStyle/>
        <a:p>
          <a:endParaRPr lang="en-US"/>
        </a:p>
      </dgm:t>
    </dgm:pt>
    <dgm:pt modelId="{912BD081-C35C-458C-AF44-5124EA4F7B12}" type="pres">
      <dgm:prSet presAssocID="{13D1D4B0-5A8F-4F2E-87C2-3A6C46C37FA7}" presName="rootConnector" presStyleLbl="node4" presStyleIdx="2" presStyleCnt="4"/>
      <dgm:spPr/>
      <dgm:t>
        <a:bodyPr/>
        <a:lstStyle/>
        <a:p>
          <a:endParaRPr lang="en-US"/>
        </a:p>
      </dgm:t>
    </dgm:pt>
    <dgm:pt modelId="{A3CD8667-B09D-4961-AD8F-ECA964817C1F}" type="pres">
      <dgm:prSet presAssocID="{13D1D4B0-5A8F-4F2E-87C2-3A6C46C37FA7}" presName="hierChild4" presStyleCnt="0"/>
      <dgm:spPr/>
    </dgm:pt>
    <dgm:pt modelId="{2D806AB0-9AD0-4E07-B449-09CE14200997}" type="pres">
      <dgm:prSet presAssocID="{13D1D4B0-5A8F-4F2E-87C2-3A6C46C37FA7}" presName="hierChild5" presStyleCnt="0"/>
      <dgm:spPr/>
    </dgm:pt>
    <dgm:pt modelId="{4D562BD9-BD4F-4E31-A66F-EE55B635F5D1}" type="pres">
      <dgm:prSet presAssocID="{0ACA70D7-8DC6-46C9-AAEB-8E9D62CCC2B2}" presName="hierChild5" presStyleCnt="0"/>
      <dgm:spPr/>
    </dgm:pt>
    <dgm:pt modelId="{99375184-4023-4135-8C9C-0BBFC6D415AC}" type="pres">
      <dgm:prSet presAssocID="{86CA9AAD-8BA6-44F2-922A-26B134A2BA10}" presName="Name35" presStyleLbl="parChTrans1D4" presStyleIdx="3" presStyleCnt="4"/>
      <dgm:spPr/>
      <dgm:t>
        <a:bodyPr/>
        <a:lstStyle/>
        <a:p>
          <a:endParaRPr lang="en-US"/>
        </a:p>
      </dgm:t>
    </dgm:pt>
    <dgm:pt modelId="{EDA6B6BE-F98C-4E0A-8334-30E84208C00F}" type="pres">
      <dgm:prSet presAssocID="{3B8BF032-D750-4188-97F9-20AB8FA57469}" presName="hierRoot2" presStyleCnt="0">
        <dgm:presLayoutVars>
          <dgm:hierBranch val="r"/>
        </dgm:presLayoutVars>
      </dgm:prSet>
      <dgm:spPr/>
    </dgm:pt>
    <dgm:pt modelId="{DF5AA7F5-DF0C-434B-BC48-F000F4BDB944}" type="pres">
      <dgm:prSet presAssocID="{3B8BF032-D750-4188-97F9-20AB8FA57469}" presName="rootComposite" presStyleCnt="0"/>
      <dgm:spPr/>
    </dgm:pt>
    <dgm:pt modelId="{DFA25225-DC88-4D91-934D-AD7EC67FCB43}" type="pres">
      <dgm:prSet presAssocID="{3B8BF032-D750-4188-97F9-20AB8FA57469}" presName="rootText" presStyleLbl="node4" presStyleIdx="3" presStyleCnt="4">
        <dgm:presLayoutVars>
          <dgm:chPref val="3"/>
        </dgm:presLayoutVars>
      </dgm:prSet>
      <dgm:spPr/>
      <dgm:t>
        <a:bodyPr/>
        <a:lstStyle/>
        <a:p>
          <a:endParaRPr lang="en-US"/>
        </a:p>
      </dgm:t>
    </dgm:pt>
    <dgm:pt modelId="{7A7BE91E-5730-489A-990D-3169F7FEB653}" type="pres">
      <dgm:prSet presAssocID="{3B8BF032-D750-4188-97F9-20AB8FA57469}" presName="rootConnector" presStyleLbl="node4" presStyleIdx="3" presStyleCnt="4"/>
      <dgm:spPr/>
      <dgm:t>
        <a:bodyPr/>
        <a:lstStyle/>
        <a:p>
          <a:endParaRPr lang="en-US"/>
        </a:p>
      </dgm:t>
    </dgm:pt>
    <dgm:pt modelId="{A946C78B-51D8-4F52-92E9-BA8979FEF5D9}" type="pres">
      <dgm:prSet presAssocID="{3B8BF032-D750-4188-97F9-20AB8FA57469}" presName="hierChild4" presStyleCnt="0"/>
      <dgm:spPr/>
    </dgm:pt>
    <dgm:pt modelId="{BEF0611C-4BC1-4799-990A-16B7899054DF}" type="pres">
      <dgm:prSet presAssocID="{3B8BF032-D750-4188-97F9-20AB8FA57469}" presName="hierChild5" presStyleCnt="0"/>
      <dgm:spPr/>
    </dgm:pt>
    <dgm:pt modelId="{785317F3-41C7-4474-9D14-F215427FE157}" type="pres">
      <dgm:prSet presAssocID="{5505CB4E-AFFC-4DBE-8E8F-2184BAF2DD47}" presName="hierChild5" presStyleCnt="0"/>
      <dgm:spPr/>
    </dgm:pt>
    <dgm:pt modelId="{ECC21BB5-D815-40DC-B253-9C9441258C63}" type="pres">
      <dgm:prSet presAssocID="{FE3971DB-2586-4C8F-9CCB-233450C9A015}" presName="hierChild5" presStyleCnt="0"/>
      <dgm:spPr/>
    </dgm:pt>
    <dgm:pt modelId="{66FA1D06-1FE9-4FD8-90FE-8548EB2FF141}" type="pres">
      <dgm:prSet presAssocID="{7B259B86-5B13-487F-B6AF-2BE950EA72BA}" presName="Name35" presStyleLbl="parChTrans1D2" presStyleIdx="2" presStyleCnt="3"/>
      <dgm:spPr/>
      <dgm:t>
        <a:bodyPr/>
        <a:lstStyle/>
        <a:p>
          <a:endParaRPr lang="en-US"/>
        </a:p>
      </dgm:t>
    </dgm:pt>
    <dgm:pt modelId="{22C15E87-1A8B-4E99-804D-F776F7B32611}" type="pres">
      <dgm:prSet presAssocID="{3D8CA528-7046-46CC-8C6E-6CCA36CC7FBE}" presName="hierRoot2" presStyleCnt="0">
        <dgm:presLayoutVars>
          <dgm:hierBranch/>
        </dgm:presLayoutVars>
      </dgm:prSet>
      <dgm:spPr/>
    </dgm:pt>
    <dgm:pt modelId="{8E61D4B7-383F-433B-85AC-40157A2160EF}" type="pres">
      <dgm:prSet presAssocID="{3D8CA528-7046-46CC-8C6E-6CCA36CC7FBE}" presName="rootComposite" presStyleCnt="0"/>
      <dgm:spPr/>
    </dgm:pt>
    <dgm:pt modelId="{7F686EF6-3AE0-40C4-B647-CDD505A268B3}" type="pres">
      <dgm:prSet presAssocID="{3D8CA528-7046-46CC-8C6E-6CCA36CC7FBE}" presName="rootText" presStyleLbl="node2" presStyleIdx="2" presStyleCnt="3">
        <dgm:presLayoutVars>
          <dgm:chPref val="3"/>
        </dgm:presLayoutVars>
      </dgm:prSet>
      <dgm:spPr/>
      <dgm:t>
        <a:bodyPr/>
        <a:lstStyle/>
        <a:p>
          <a:endParaRPr lang="en-US"/>
        </a:p>
      </dgm:t>
    </dgm:pt>
    <dgm:pt modelId="{F74BD652-84C6-433E-AD60-ED63F4B2C94D}" type="pres">
      <dgm:prSet presAssocID="{3D8CA528-7046-46CC-8C6E-6CCA36CC7FBE}" presName="rootConnector" presStyleLbl="node2" presStyleIdx="2" presStyleCnt="3"/>
      <dgm:spPr/>
      <dgm:t>
        <a:bodyPr/>
        <a:lstStyle/>
        <a:p>
          <a:endParaRPr lang="en-US"/>
        </a:p>
      </dgm:t>
    </dgm:pt>
    <dgm:pt modelId="{6D309049-C871-415F-83C6-6260910F0B25}" type="pres">
      <dgm:prSet presAssocID="{3D8CA528-7046-46CC-8C6E-6CCA36CC7FBE}" presName="hierChild4" presStyleCnt="0"/>
      <dgm:spPr/>
    </dgm:pt>
    <dgm:pt modelId="{4D6E39D1-6AA7-4DC8-9708-2D114E4F9CFD}" type="pres">
      <dgm:prSet presAssocID="{3D8CA528-7046-46CC-8C6E-6CCA36CC7FBE}" presName="hierChild5" presStyleCnt="0"/>
      <dgm:spPr/>
    </dgm:pt>
    <dgm:pt modelId="{750A27CE-B724-4108-AD01-0FAE07DFE7C3}" type="pres">
      <dgm:prSet presAssocID="{B4B2EA66-8983-49E0-A8A6-03D81072426B}" presName="hierChild3" presStyleCnt="0"/>
      <dgm:spPr/>
    </dgm:pt>
  </dgm:ptLst>
  <dgm:cxnLst>
    <dgm:cxn modelId="{BA18C5ED-2074-4331-9BCF-A0219EDFA90B}" type="presOf" srcId="{01050F44-4CF0-4F4B-96CA-F21AE5C1FBD9}" destId="{BE178A85-FCF2-42B2-9BEF-CD37BBBA54E3}" srcOrd="0" destOrd="0" presId="urn:microsoft.com/office/officeart/2005/8/layout/orgChart1"/>
    <dgm:cxn modelId="{CD503224-D5E6-4129-8849-4167D9AE4BC4}" type="presOf" srcId="{D043CD3C-15C3-4D34-A885-929AA8A7F4E8}" destId="{E43700AD-8356-473D-B684-516441F232F9}" srcOrd="1" destOrd="0" presId="urn:microsoft.com/office/officeart/2005/8/layout/orgChart1"/>
    <dgm:cxn modelId="{40F75ECE-FE3B-4D58-8670-17D94B379CE0}" srcId="{FE3971DB-2586-4C8F-9CCB-233450C9A015}" destId="{5505CB4E-AFFC-4DBE-8E8F-2184BAF2DD47}" srcOrd="1" destOrd="0" parTransId="{262CF4DA-9EC9-42DD-9541-1CD0402FB4D4}" sibTransId="{D386056B-B977-46CB-A876-DF380562831D}"/>
    <dgm:cxn modelId="{7DD5E8CE-F68C-487F-96D5-2CD9FEDA663F}" srcId="{B4B2EA66-8983-49E0-A8A6-03D81072426B}" destId="{3D8CA528-7046-46CC-8C6E-6CCA36CC7FBE}" srcOrd="2" destOrd="0" parTransId="{7B259B86-5B13-487F-B6AF-2BE950EA72BA}" sibTransId="{3A03EDE2-98B0-4903-9DA3-CAB3DEA6C7EB}"/>
    <dgm:cxn modelId="{4D99EA88-85D1-49BD-AFC4-9A726B00E83F}" type="presOf" srcId="{B4B2EA66-8983-49E0-A8A6-03D81072426B}" destId="{9F0B592F-1C71-4DB5-836C-0C6D29130FF8}" srcOrd="1" destOrd="0" presId="urn:microsoft.com/office/officeart/2005/8/layout/orgChart1"/>
    <dgm:cxn modelId="{3ED7B8C6-CFB6-4235-BD9B-AFDA5B654E37}" type="presOf" srcId="{5505CB4E-AFFC-4DBE-8E8F-2184BAF2DD47}" destId="{FF873E09-8F8D-4D8D-8CA9-2E66CE223DA5}" srcOrd="0" destOrd="0" presId="urn:microsoft.com/office/officeart/2005/8/layout/orgChart1"/>
    <dgm:cxn modelId="{57AF3B0C-6F3A-47F3-9B05-06BB1FB3AC73}" type="presOf" srcId="{86CA9AAD-8BA6-44F2-922A-26B134A2BA10}" destId="{99375184-4023-4135-8C9C-0BBFC6D415AC}" srcOrd="0" destOrd="0" presId="urn:microsoft.com/office/officeart/2005/8/layout/orgChart1"/>
    <dgm:cxn modelId="{65E250FA-60D0-4F30-9AD6-63C572935286}" type="presOf" srcId="{5505CB4E-AFFC-4DBE-8E8F-2184BAF2DD47}" destId="{FEA251EF-693C-4F11-B380-314A8F4D975E}" srcOrd="1" destOrd="0" presId="urn:microsoft.com/office/officeart/2005/8/layout/orgChart1"/>
    <dgm:cxn modelId="{3BA96B34-874E-4A1B-802B-B41990FC9B81}" type="presOf" srcId="{32A4B473-6E8C-44FB-92D3-747C4C2E76E9}" destId="{396DF00C-4572-40A8-BCE5-0ABFF13E6F9D}" srcOrd="0" destOrd="0" presId="urn:microsoft.com/office/officeart/2005/8/layout/orgChart1"/>
    <dgm:cxn modelId="{8BB67838-FD8C-4136-B5CC-D71C959F3863}" srcId="{B4B2EA66-8983-49E0-A8A6-03D81072426B}" destId="{FE3971DB-2586-4C8F-9CCB-233450C9A015}" srcOrd="1" destOrd="0" parTransId="{2C6C79AF-EF7B-401D-9BE4-6C100EEC1803}" sibTransId="{F25819F2-AF40-4BF0-830A-9D955AF8A806}"/>
    <dgm:cxn modelId="{BF7036C9-78EA-47FC-9668-6B197CA95FB3}" srcId="{FE3971DB-2586-4C8F-9CCB-233450C9A015}" destId="{01050F44-4CF0-4F4B-96CA-F21AE5C1FBD9}" srcOrd="0" destOrd="0" parTransId="{ED751305-92CB-462A-A896-021BFE264E64}" sibTransId="{0C6B4D2E-D254-49B1-A423-A8A442C2ECB9}"/>
    <dgm:cxn modelId="{67FD87D1-4936-4CD9-B2A6-927E6F63492A}" type="presOf" srcId="{3B8BF032-D750-4188-97F9-20AB8FA57469}" destId="{DFA25225-DC88-4D91-934D-AD7EC67FCB43}" srcOrd="0" destOrd="0" presId="urn:microsoft.com/office/officeart/2005/8/layout/orgChart1"/>
    <dgm:cxn modelId="{60A51233-0FE7-405D-9189-B83E083DE017}" type="presOf" srcId="{477590EE-CFFF-42E3-8599-F804BD6A0519}" destId="{81484AA7-3874-4D77-BD2E-55449B6E000C}" srcOrd="0" destOrd="0" presId="urn:microsoft.com/office/officeart/2005/8/layout/orgChart1"/>
    <dgm:cxn modelId="{A3AA1ABC-5123-4970-BCA1-11EA0465DC53}" srcId="{4B0E8745-590E-486C-8C98-0B920077BCB6}" destId="{B4B2EA66-8983-49E0-A8A6-03D81072426B}" srcOrd="0" destOrd="0" parTransId="{80AD0949-C6AD-4ADC-AA0A-7FD33090CE5A}" sibTransId="{77BD444E-AC9F-4EDB-B77B-441CFC4186CB}"/>
    <dgm:cxn modelId="{7C06C7B4-B213-48D6-BEA2-AD9FF76CE89B}" type="presOf" srcId="{262CF4DA-9EC9-42DD-9541-1CD0402FB4D4}" destId="{49871762-1262-4B4F-8457-23159C97B053}" srcOrd="0" destOrd="0" presId="urn:microsoft.com/office/officeart/2005/8/layout/orgChart1"/>
    <dgm:cxn modelId="{649D16A4-D003-459D-98B8-3808F820DC1B}" type="presOf" srcId="{FE3971DB-2586-4C8F-9CCB-233450C9A015}" destId="{DE36DBEB-6A29-4F62-A1AF-7FC13DFA8A9C}" srcOrd="0" destOrd="0" presId="urn:microsoft.com/office/officeart/2005/8/layout/orgChart1"/>
    <dgm:cxn modelId="{DD87F096-4114-423E-B737-E70C7F9F6DF2}" type="presOf" srcId="{0ACA70D7-8DC6-46C9-AAEB-8E9D62CCC2B2}" destId="{FDB5BC5A-882C-4059-A618-65421C04CE3D}" srcOrd="1" destOrd="0" presId="urn:microsoft.com/office/officeart/2005/8/layout/orgChart1"/>
    <dgm:cxn modelId="{DC3F7843-5549-4998-ADF7-134F7E45299A}" type="presOf" srcId="{7B259B86-5B13-487F-B6AF-2BE950EA72BA}" destId="{66FA1D06-1FE9-4FD8-90FE-8548EB2FF141}" srcOrd="0" destOrd="0" presId="urn:microsoft.com/office/officeart/2005/8/layout/orgChart1"/>
    <dgm:cxn modelId="{1C026310-AD15-434A-B813-8A004836417D}" type="presOf" srcId="{3D8CA528-7046-46CC-8C6E-6CCA36CC7FBE}" destId="{F74BD652-84C6-433E-AD60-ED63F4B2C94D}" srcOrd="1" destOrd="0" presId="urn:microsoft.com/office/officeart/2005/8/layout/orgChart1"/>
    <dgm:cxn modelId="{9100DC16-EB6E-461C-8D3E-6F69556738E5}" srcId="{5505CB4E-AFFC-4DBE-8E8F-2184BAF2DD47}" destId="{8DE94DD5-5533-4304-9E10-AD7218E54389}" srcOrd="0" destOrd="0" parTransId="{AF4F5C12-CEAC-4BA6-BFAC-93A7938D5EC4}" sibTransId="{560978A5-4F4D-44EC-BFF6-10BD18AE6CE7}"/>
    <dgm:cxn modelId="{F7D95260-3140-4174-BAD6-3213B84805E9}" type="presOf" srcId="{2C6C79AF-EF7B-401D-9BE4-6C100EEC1803}" destId="{CB6A0FD1-D8DC-4B95-A400-DFF273171B51}" srcOrd="0" destOrd="0" presId="urn:microsoft.com/office/officeart/2005/8/layout/orgChart1"/>
    <dgm:cxn modelId="{227100C5-5D09-45EE-9239-6A1C55619D35}" srcId="{B4B2EA66-8983-49E0-A8A6-03D81072426B}" destId="{D043CD3C-15C3-4D34-A885-929AA8A7F4E8}" srcOrd="0" destOrd="0" parTransId="{9C775BA8-77E5-4499-A689-3A772CF97510}" sibTransId="{6CAD01C5-DBAA-4551-863E-5787903C031E}"/>
    <dgm:cxn modelId="{BD1C3BC1-F7F9-49FE-9BC1-6E8E94EAB31E}" type="presOf" srcId="{D043CD3C-15C3-4D34-A885-929AA8A7F4E8}" destId="{88E1E7D5-89F9-4D9A-AC55-FE62CADF1C4B}" srcOrd="0" destOrd="0" presId="urn:microsoft.com/office/officeart/2005/8/layout/orgChart1"/>
    <dgm:cxn modelId="{A16A8B39-EA07-4FD7-B103-9531D0AEB57A}" type="presOf" srcId="{AF4F5C12-CEAC-4BA6-BFAC-93A7938D5EC4}" destId="{3A1BD2E0-38B7-4D42-92DF-16EB45FA0A44}" srcOrd="0" destOrd="0" presId="urn:microsoft.com/office/officeart/2005/8/layout/orgChart1"/>
    <dgm:cxn modelId="{8362CABA-98FC-4A42-ADC2-B8881A9D41B4}" type="presOf" srcId="{FE3971DB-2586-4C8F-9CCB-233450C9A015}" destId="{937101EB-4477-441E-B152-D43F8DED5BF0}" srcOrd="1" destOrd="0" presId="urn:microsoft.com/office/officeart/2005/8/layout/orgChart1"/>
    <dgm:cxn modelId="{F3B7B82C-AE8E-4056-80D1-CEE256733CFA}" type="presOf" srcId="{3D8CA528-7046-46CC-8C6E-6CCA36CC7FBE}" destId="{7F686EF6-3AE0-40C4-B647-CDD505A268B3}" srcOrd="0" destOrd="0" presId="urn:microsoft.com/office/officeart/2005/8/layout/orgChart1"/>
    <dgm:cxn modelId="{0F3FE7B3-A263-4640-80D3-E5F94CC09D84}" srcId="{5505CB4E-AFFC-4DBE-8E8F-2184BAF2DD47}" destId="{0ACA70D7-8DC6-46C9-AAEB-8E9D62CCC2B2}" srcOrd="1" destOrd="0" parTransId="{32A4B473-6E8C-44FB-92D3-747C4C2E76E9}" sibTransId="{E3A5FE5C-B19D-449F-9910-E92A5B95C024}"/>
    <dgm:cxn modelId="{332F4127-FED7-4D6B-9635-BADA7DD9F223}" type="presOf" srcId="{3B8BF032-D750-4188-97F9-20AB8FA57469}" destId="{7A7BE91E-5730-489A-990D-3169F7FEB653}" srcOrd="1" destOrd="0" presId="urn:microsoft.com/office/officeart/2005/8/layout/orgChart1"/>
    <dgm:cxn modelId="{4D5AA3A5-5761-4982-BF34-F95C1E4716BA}" type="presOf" srcId="{8DE94DD5-5533-4304-9E10-AD7218E54389}" destId="{F426228B-3818-4895-AA54-8B3071DC2160}" srcOrd="1" destOrd="0" presId="urn:microsoft.com/office/officeart/2005/8/layout/orgChart1"/>
    <dgm:cxn modelId="{677435F9-8069-4FAB-9EE0-2752A9A06E44}" type="presOf" srcId="{13D1D4B0-5A8F-4F2E-87C2-3A6C46C37FA7}" destId="{912BD081-C35C-458C-AF44-5124EA4F7B12}" srcOrd="1" destOrd="0" presId="urn:microsoft.com/office/officeart/2005/8/layout/orgChart1"/>
    <dgm:cxn modelId="{A53BB427-62DF-451E-947D-99C310569834}" type="presOf" srcId="{B4B2EA66-8983-49E0-A8A6-03D81072426B}" destId="{A3A9D5CE-A61C-494B-A2B6-7A5C9C050A96}" srcOrd="0" destOrd="0" presId="urn:microsoft.com/office/officeart/2005/8/layout/orgChart1"/>
    <dgm:cxn modelId="{9A92FF5F-90DF-4579-98E2-C2E618D0D6CD}" type="presOf" srcId="{9C775BA8-77E5-4499-A689-3A772CF97510}" destId="{59581E44-4D00-4C62-9A7E-AAA7105484EF}" srcOrd="0" destOrd="0" presId="urn:microsoft.com/office/officeart/2005/8/layout/orgChart1"/>
    <dgm:cxn modelId="{8A1872DE-836F-4A55-995C-1BF09A5133CD}" type="presOf" srcId="{4B0E8745-590E-486C-8C98-0B920077BCB6}" destId="{8EE37227-52A3-46A1-823D-95AA433A6BDD}" srcOrd="0" destOrd="0" presId="urn:microsoft.com/office/officeart/2005/8/layout/orgChart1"/>
    <dgm:cxn modelId="{D9108EF5-505A-49C8-A8E1-AE0AF3A39978}" type="presOf" srcId="{13D1D4B0-5A8F-4F2E-87C2-3A6C46C37FA7}" destId="{4EDF3B1A-16A3-4EA0-9A11-0EA3CCB63E50}" srcOrd="0" destOrd="0" presId="urn:microsoft.com/office/officeart/2005/8/layout/orgChart1"/>
    <dgm:cxn modelId="{2F2B131F-46D1-4FA9-AE1C-5471A232402A}" type="presOf" srcId="{ED751305-92CB-462A-A896-021BFE264E64}" destId="{B775C670-7D5E-4B30-88F1-9CC7AE183E8D}" srcOrd="0" destOrd="0" presId="urn:microsoft.com/office/officeart/2005/8/layout/orgChart1"/>
    <dgm:cxn modelId="{ACD80A3D-E24F-46A1-BBAF-73A63495E427}" type="presOf" srcId="{8DE94DD5-5533-4304-9E10-AD7218E54389}" destId="{51B18044-753D-4B3F-BB9A-CC821937C073}" srcOrd="0" destOrd="0" presId="urn:microsoft.com/office/officeart/2005/8/layout/orgChart1"/>
    <dgm:cxn modelId="{8122F498-E586-4539-9404-4CC0FE3C7EE7}" type="presOf" srcId="{01050F44-4CF0-4F4B-96CA-F21AE5C1FBD9}" destId="{68DAD013-FA0D-429E-ADED-8CDB544FF5EF}" srcOrd="1" destOrd="0" presId="urn:microsoft.com/office/officeart/2005/8/layout/orgChart1"/>
    <dgm:cxn modelId="{6026A8B8-F250-4832-8320-C08B9FA7A658}" srcId="{0ACA70D7-8DC6-46C9-AAEB-8E9D62CCC2B2}" destId="{13D1D4B0-5A8F-4F2E-87C2-3A6C46C37FA7}" srcOrd="0" destOrd="0" parTransId="{477590EE-CFFF-42E3-8599-F804BD6A0519}" sibTransId="{3DC98919-BFCB-4F72-B939-2E69C133909D}"/>
    <dgm:cxn modelId="{889AE2CE-8BC5-4EE0-BA23-59F62FA87F1D}" srcId="{5505CB4E-AFFC-4DBE-8E8F-2184BAF2DD47}" destId="{3B8BF032-D750-4188-97F9-20AB8FA57469}" srcOrd="2" destOrd="0" parTransId="{86CA9AAD-8BA6-44F2-922A-26B134A2BA10}" sibTransId="{46556038-06BB-4A96-BF7D-0E4A9C43BF23}"/>
    <dgm:cxn modelId="{4AC2D1D9-F00A-4175-9EA8-2E125AC23C51}" type="presOf" srcId="{0ACA70D7-8DC6-46C9-AAEB-8E9D62CCC2B2}" destId="{D977B765-549C-4699-B9D1-AE7B0E914368}" srcOrd="0" destOrd="0" presId="urn:microsoft.com/office/officeart/2005/8/layout/orgChart1"/>
    <dgm:cxn modelId="{2BE226E9-28B1-431C-9ED3-4E9A9596D080}" type="presParOf" srcId="{8EE37227-52A3-46A1-823D-95AA433A6BDD}" destId="{B919860A-ADA0-4654-9823-F3408FF04EBD}" srcOrd="0" destOrd="0" presId="urn:microsoft.com/office/officeart/2005/8/layout/orgChart1"/>
    <dgm:cxn modelId="{50F7E39C-DFFB-4C5A-9973-1A1381ACC11D}" type="presParOf" srcId="{B919860A-ADA0-4654-9823-F3408FF04EBD}" destId="{7D5BF678-918C-4AB9-B1BE-20CB0A34B868}" srcOrd="0" destOrd="0" presId="urn:microsoft.com/office/officeart/2005/8/layout/orgChart1"/>
    <dgm:cxn modelId="{DA928AE5-236D-434C-A045-960E91306A5A}" type="presParOf" srcId="{7D5BF678-918C-4AB9-B1BE-20CB0A34B868}" destId="{A3A9D5CE-A61C-494B-A2B6-7A5C9C050A96}" srcOrd="0" destOrd="0" presId="urn:microsoft.com/office/officeart/2005/8/layout/orgChart1"/>
    <dgm:cxn modelId="{8707058A-D2D8-4DAE-9C88-A58852D759FB}" type="presParOf" srcId="{7D5BF678-918C-4AB9-B1BE-20CB0A34B868}" destId="{9F0B592F-1C71-4DB5-836C-0C6D29130FF8}" srcOrd="1" destOrd="0" presId="urn:microsoft.com/office/officeart/2005/8/layout/orgChart1"/>
    <dgm:cxn modelId="{B82D1E84-D020-4BFF-BF20-1225C3BD0DEA}" type="presParOf" srcId="{B919860A-ADA0-4654-9823-F3408FF04EBD}" destId="{602B86A9-4EA2-4C5C-ABEA-37C4277A6867}" srcOrd="1" destOrd="0" presId="urn:microsoft.com/office/officeart/2005/8/layout/orgChart1"/>
    <dgm:cxn modelId="{BC74749B-C181-40CD-A53E-6EDAC22349B1}" type="presParOf" srcId="{602B86A9-4EA2-4C5C-ABEA-37C4277A6867}" destId="{59581E44-4D00-4C62-9A7E-AAA7105484EF}" srcOrd="0" destOrd="0" presId="urn:microsoft.com/office/officeart/2005/8/layout/orgChart1"/>
    <dgm:cxn modelId="{0D421C9C-F255-4EF0-A693-E11BCA0523A4}" type="presParOf" srcId="{602B86A9-4EA2-4C5C-ABEA-37C4277A6867}" destId="{35F0C764-50F7-4FE0-9C9F-BC0D0879BA4F}" srcOrd="1" destOrd="0" presId="urn:microsoft.com/office/officeart/2005/8/layout/orgChart1"/>
    <dgm:cxn modelId="{098A39F5-5267-4284-AC0D-D0A865461788}" type="presParOf" srcId="{35F0C764-50F7-4FE0-9C9F-BC0D0879BA4F}" destId="{0E54DC68-5C0C-4414-AB95-B9CE079264D5}" srcOrd="0" destOrd="0" presId="urn:microsoft.com/office/officeart/2005/8/layout/orgChart1"/>
    <dgm:cxn modelId="{254F668C-6E1D-4DA4-ABA2-61093B97F8F2}" type="presParOf" srcId="{0E54DC68-5C0C-4414-AB95-B9CE079264D5}" destId="{88E1E7D5-89F9-4D9A-AC55-FE62CADF1C4B}" srcOrd="0" destOrd="0" presId="urn:microsoft.com/office/officeart/2005/8/layout/orgChart1"/>
    <dgm:cxn modelId="{74FD6967-4BCE-435D-B3AB-AC1A5DDEBC39}" type="presParOf" srcId="{0E54DC68-5C0C-4414-AB95-B9CE079264D5}" destId="{E43700AD-8356-473D-B684-516441F232F9}" srcOrd="1" destOrd="0" presId="urn:microsoft.com/office/officeart/2005/8/layout/orgChart1"/>
    <dgm:cxn modelId="{F60CAE7C-7088-46A3-8823-80487E032C38}" type="presParOf" srcId="{35F0C764-50F7-4FE0-9C9F-BC0D0879BA4F}" destId="{749B6E18-B251-478D-A187-57C6F885154D}" srcOrd="1" destOrd="0" presId="urn:microsoft.com/office/officeart/2005/8/layout/orgChart1"/>
    <dgm:cxn modelId="{506800E6-9281-4613-AF87-4E4238F6AEE8}" type="presParOf" srcId="{35F0C764-50F7-4FE0-9C9F-BC0D0879BA4F}" destId="{CABFDB1E-7C3C-45BD-8576-EC4C60D16805}" srcOrd="2" destOrd="0" presId="urn:microsoft.com/office/officeart/2005/8/layout/orgChart1"/>
    <dgm:cxn modelId="{1BB90A5E-44BF-4264-BA49-BE2246D51E11}" type="presParOf" srcId="{602B86A9-4EA2-4C5C-ABEA-37C4277A6867}" destId="{CB6A0FD1-D8DC-4B95-A400-DFF273171B51}" srcOrd="2" destOrd="0" presId="urn:microsoft.com/office/officeart/2005/8/layout/orgChart1"/>
    <dgm:cxn modelId="{0B2E1B91-E8C1-44F7-9D5B-20C5912820E0}" type="presParOf" srcId="{602B86A9-4EA2-4C5C-ABEA-37C4277A6867}" destId="{A6B10C0A-6200-4986-83A3-9D8DA778C8C4}" srcOrd="3" destOrd="0" presId="urn:microsoft.com/office/officeart/2005/8/layout/orgChart1"/>
    <dgm:cxn modelId="{C11B27D0-4C90-45FD-A71C-181FE386C112}" type="presParOf" srcId="{A6B10C0A-6200-4986-83A3-9D8DA778C8C4}" destId="{1E811A2C-E405-415B-A3A4-A0540C7432FE}" srcOrd="0" destOrd="0" presId="urn:microsoft.com/office/officeart/2005/8/layout/orgChart1"/>
    <dgm:cxn modelId="{3B837E5C-7220-4595-96CB-C7EC2C930C7F}" type="presParOf" srcId="{1E811A2C-E405-415B-A3A4-A0540C7432FE}" destId="{DE36DBEB-6A29-4F62-A1AF-7FC13DFA8A9C}" srcOrd="0" destOrd="0" presId="urn:microsoft.com/office/officeart/2005/8/layout/orgChart1"/>
    <dgm:cxn modelId="{A28F5247-52A6-44A3-83B2-81503AE9061F}" type="presParOf" srcId="{1E811A2C-E405-415B-A3A4-A0540C7432FE}" destId="{937101EB-4477-441E-B152-D43F8DED5BF0}" srcOrd="1" destOrd="0" presId="urn:microsoft.com/office/officeart/2005/8/layout/orgChart1"/>
    <dgm:cxn modelId="{5DA77CE9-DBC9-4E58-A456-D64F67819BFB}" type="presParOf" srcId="{A6B10C0A-6200-4986-83A3-9D8DA778C8C4}" destId="{50903B26-E32A-46DE-A603-67D255F9221A}" srcOrd="1" destOrd="0" presId="urn:microsoft.com/office/officeart/2005/8/layout/orgChart1"/>
    <dgm:cxn modelId="{E313DB77-A042-4DB6-A7D7-2081021E609C}" type="presParOf" srcId="{50903B26-E32A-46DE-A603-67D255F9221A}" destId="{B775C670-7D5E-4B30-88F1-9CC7AE183E8D}" srcOrd="0" destOrd="0" presId="urn:microsoft.com/office/officeart/2005/8/layout/orgChart1"/>
    <dgm:cxn modelId="{C17C8560-5ECB-4221-BED4-C4DE7E576928}" type="presParOf" srcId="{50903B26-E32A-46DE-A603-67D255F9221A}" destId="{E3734E7C-1D44-4B48-9D9B-840033F7E7AF}" srcOrd="1" destOrd="0" presId="urn:microsoft.com/office/officeart/2005/8/layout/orgChart1"/>
    <dgm:cxn modelId="{9DE80BF7-0B48-413A-B1BB-6215B33BB7E3}" type="presParOf" srcId="{E3734E7C-1D44-4B48-9D9B-840033F7E7AF}" destId="{074C7397-4C40-4AAC-8DBF-2E281979DB8A}" srcOrd="0" destOrd="0" presId="urn:microsoft.com/office/officeart/2005/8/layout/orgChart1"/>
    <dgm:cxn modelId="{56B75E8D-040A-47D8-9AD3-34BEA160C14E}" type="presParOf" srcId="{074C7397-4C40-4AAC-8DBF-2E281979DB8A}" destId="{BE178A85-FCF2-42B2-9BEF-CD37BBBA54E3}" srcOrd="0" destOrd="0" presId="urn:microsoft.com/office/officeart/2005/8/layout/orgChart1"/>
    <dgm:cxn modelId="{9F722A51-F7CC-43C6-BB18-FD8FE7CFF9D2}" type="presParOf" srcId="{074C7397-4C40-4AAC-8DBF-2E281979DB8A}" destId="{68DAD013-FA0D-429E-ADED-8CDB544FF5EF}" srcOrd="1" destOrd="0" presId="urn:microsoft.com/office/officeart/2005/8/layout/orgChart1"/>
    <dgm:cxn modelId="{7193279D-9F71-4414-A142-E7304716A3BA}" type="presParOf" srcId="{E3734E7C-1D44-4B48-9D9B-840033F7E7AF}" destId="{C1A30BF5-D091-4EAE-AFA2-DF479BB2BEE5}" srcOrd="1" destOrd="0" presId="urn:microsoft.com/office/officeart/2005/8/layout/orgChart1"/>
    <dgm:cxn modelId="{C67E87D0-8F14-4FFC-8E71-838CA0046F48}" type="presParOf" srcId="{E3734E7C-1D44-4B48-9D9B-840033F7E7AF}" destId="{1674C164-D4A8-4C1E-BC6F-6A040769E910}" srcOrd="2" destOrd="0" presId="urn:microsoft.com/office/officeart/2005/8/layout/orgChart1"/>
    <dgm:cxn modelId="{3F42BA32-23CB-4904-9071-EB308E98D447}" type="presParOf" srcId="{50903B26-E32A-46DE-A603-67D255F9221A}" destId="{49871762-1262-4B4F-8457-23159C97B053}" srcOrd="2" destOrd="0" presId="urn:microsoft.com/office/officeart/2005/8/layout/orgChart1"/>
    <dgm:cxn modelId="{34694338-EA95-4ADC-A7D1-CCD9D164A046}" type="presParOf" srcId="{50903B26-E32A-46DE-A603-67D255F9221A}" destId="{3420A441-0ED9-4262-BB6D-7F5F7A2440F9}" srcOrd="3" destOrd="0" presId="urn:microsoft.com/office/officeart/2005/8/layout/orgChart1"/>
    <dgm:cxn modelId="{FE5195B7-F622-41CA-A63C-7B41E5208C22}" type="presParOf" srcId="{3420A441-0ED9-4262-BB6D-7F5F7A2440F9}" destId="{2180BB2A-6956-4B40-BE0E-89C26ADA1FEC}" srcOrd="0" destOrd="0" presId="urn:microsoft.com/office/officeart/2005/8/layout/orgChart1"/>
    <dgm:cxn modelId="{22E18931-5B27-4E97-A8AC-C2860B01E622}" type="presParOf" srcId="{2180BB2A-6956-4B40-BE0E-89C26ADA1FEC}" destId="{FF873E09-8F8D-4D8D-8CA9-2E66CE223DA5}" srcOrd="0" destOrd="0" presId="urn:microsoft.com/office/officeart/2005/8/layout/orgChart1"/>
    <dgm:cxn modelId="{4D8BD80B-E603-4BAD-B0BF-61D03892DCB7}" type="presParOf" srcId="{2180BB2A-6956-4B40-BE0E-89C26ADA1FEC}" destId="{FEA251EF-693C-4F11-B380-314A8F4D975E}" srcOrd="1" destOrd="0" presId="urn:microsoft.com/office/officeart/2005/8/layout/orgChart1"/>
    <dgm:cxn modelId="{E0F32E18-158A-45C0-B5BF-BEAB8B0BDA94}" type="presParOf" srcId="{3420A441-0ED9-4262-BB6D-7F5F7A2440F9}" destId="{B7C8A5EB-9136-432A-A7F2-9BB71ECC7F5C}" srcOrd="1" destOrd="0" presId="urn:microsoft.com/office/officeart/2005/8/layout/orgChart1"/>
    <dgm:cxn modelId="{4DD05B28-7B0A-4759-B0A9-6742F3F2717E}" type="presParOf" srcId="{B7C8A5EB-9136-432A-A7F2-9BB71ECC7F5C}" destId="{3A1BD2E0-38B7-4D42-92DF-16EB45FA0A44}" srcOrd="0" destOrd="0" presId="urn:microsoft.com/office/officeart/2005/8/layout/orgChart1"/>
    <dgm:cxn modelId="{7B84CF63-C734-4309-B92D-8662CD155CFE}" type="presParOf" srcId="{B7C8A5EB-9136-432A-A7F2-9BB71ECC7F5C}" destId="{6C5C1841-390D-423A-A9E0-C370724B1B57}" srcOrd="1" destOrd="0" presId="urn:microsoft.com/office/officeart/2005/8/layout/orgChart1"/>
    <dgm:cxn modelId="{C5405375-E841-4B7C-9B89-B6DBB312D7C7}" type="presParOf" srcId="{6C5C1841-390D-423A-A9E0-C370724B1B57}" destId="{4AB8495C-EE06-48CC-B023-09AD3DEC8516}" srcOrd="0" destOrd="0" presId="urn:microsoft.com/office/officeart/2005/8/layout/orgChart1"/>
    <dgm:cxn modelId="{E59E089C-032E-4A7F-84FC-248E99A483B5}" type="presParOf" srcId="{4AB8495C-EE06-48CC-B023-09AD3DEC8516}" destId="{51B18044-753D-4B3F-BB9A-CC821937C073}" srcOrd="0" destOrd="0" presId="urn:microsoft.com/office/officeart/2005/8/layout/orgChart1"/>
    <dgm:cxn modelId="{D227979F-3E66-4BC2-96AE-48F7B70FEC9A}" type="presParOf" srcId="{4AB8495C-EE06-48CC-B023-09AD3DEC8516}" destId="{F426228B-3818-4895-AA54-8B3071DC2160}" srcOrd="1" destOrd="0" presId="urn:microsoft.com/office/officeart/2005/8/layout/orgChart1"/>
    <dgm:cxn modelId="{79D49639-112B-43AC-86B2-58E0A0ECF786}" type="presParOf" srcId="{6C5C1841-390D-423A-A9E0-C370724B1B57}" destId="{B232177D-B3C0-4EDD-963A-2B472FED5007}" srcOrd="1" destOrd="0" presId="urn:microsoft.com/office/officeart/2005/8/layout/orgChart1"/>
    <dgm:cxn modelId="{01C898E0-6F5F-420D-B2A2-B42F09638BB9}" type="presParOf" srcId="{6C5C1841-390D-423A-A9E0-C370724B1B57}" destId="{6717B7EF-8DF0-4691-8B57-9A85210E68F0}" srcOrd="2" destOrd="0" presId="urn:microsoft.com/office/officeart/2005/8/layout/orgChart1"/>
    <dgm:cxn modelId="{2C3586D8-7A91-4233-BBFB-A40546181B27}" type="presParOf" srcId="{B7C8A5EB-9136-432A-A7F2-9BB71ECC7F5C}" destId="{396DF00C-4572-40A8-BCE5-0ABFF13E6F9D}" srcOrd="2" destOrd="0" presId="urn:microsoft.com/office/officeart/2005/8/layout/orgChart1"/>
    <dgm:cxn modelId="{97F6E995-EE49-4392-8940-CD91E5E0B8A8}" type="presParOf" srcId="{B7C8A5EB-9136-432A-A7F2-9BB71ECC7F5C}" destId="{A5695E89-5697-47B2-AF92-B5D21E1B5775}" srcOrd="3" destOrd="0" presId="urn:microsoft.com/office/officeart/2005/8/layout/orgChart1"/>
    <dgm:cxn modelId="{2B60E67C-97FF-4A9E-8588-9A28E834F169}" type="presParOf" srcId="{A5695E89-5697-47B2-AF92-B5D21E1B5775}" destId="{C7BEF4CC-863C-4B68-8A07-0B9CBC95DBEA}" srcOrd="0" destOrd="0" presId="urn:microsoft.com/office/officeart/2005/8/layout/orgChart1"/>
    <dgm:cxn modelId="{CFB82A2C-9B7E-47FA-8C4C-145902E6C551}" type="presParOf" srcId="{C7BEF4CC-863C-4B68-8A07-0B9CBC95DBEA}" destId="{D977B765-549C-4699-B9D1-AE7B0E914368}" srcOrd="0" destOrd="0" presId="urn:microsoft.com/office/officeart/2005/8/layout/orgChart1"/>
    <dgm:cxn modelId="{600E43C2-36A8-44CE-BF0D-B891CF48B79D}" type="presParOf" srcId="{C7BEF4CC-863C-4B68-8A07-0B9CBC95DBEA}" destId="{FDB5BC5A-882C-4059-A618-65421C04CE3D}" srcOrd="1" destOrd="0" presId="urn:microsoft.com/office/officeart/2005/8/layout/orgChart1"/>
    <dgm:cxn modelId="{91D4EFAD-2211-412B-813D-C4AB21000884}" type="presParOf" srcId="{A5695E89-5697-47B2-AF92-B5D21E1B5775}" destId="{47230BC9-F88C-4D36-AC02-A5619F925B2D}" srcOrd="1" destOrd="0" presId="urn:microsoft.com/office/officeart/2005/8/layout/orgChart1"/>
    <dgm:cxn modelId="{48824FB7-CBA3-468D-9732-914CA8D95381}" type="presParOf" srcId="{47230BC9-F88C-4D36-AC02-A5619F925B2D}" destId="{81484AA7-3874-4D77-BD2E-55449B6E000C}" srcOrd="0" destOrd="0" presId="urn:microsoft.com/office/officeart/2005/8/layout/orgChart1"/>
    <dgm:cxn modelId="{D52514FA-1ABD-4A39-BD59-40B2E108322C}" type="presParOf" srcId="{47230BC9-F88C-4D36-AC02-A5619F925B2D}" destId="{962A357B-2A1F-483A-8041-6107EA3AB752}" srcOrd="1" destOrd="0" presId="urn:microsoft.com/office/officeart/2005/8/layout/orgChart1"/>
    <dgm:cxn modelId="{229D406B-112B-4371-A9C4-548115567551}" type="presParOf" srcId="{962A357B-2A1F-483A-8041-6107EA3AB752}" destId="{7372CD35-633D-4EFA-9F32-01264F8F88B8}" srcOrd="0" destOrd="0" presId="urn:microsoft.com/office/officeart/2005/8/layout/orgChart1"/>
    <dgm:cxn modelId="{D20F7AB3-7392-40F2-B3C1-ADD4555593BE}" type="presParOf" srcId="{7372CD35-633D-4EFA-9F32-01264F8F88B8}" destId="{4EDF3B1A-16A3-4EA0-9A11-0EA3CCB63E50}" srcOrd="0" destOrd="0" presId="urn:microsoft.com/office/officeart/2005/8/layout/orgChart1"/>
    <dgm:cxn modelId="{4BFB8403-6BAB-4E00-8EB0-3C7552C59A7F}" type="presParOf" srcId="{7372CD35-633D-4EFA-9F32-01264F8F88B8}" destId="{912BD081-C35C-458C-AF44-5124EA4F7B12}" srcOrd="1" destOrd="0" presId="urn:microsoft.com/office/officeart/2005/8/layout/orgChart1"/>
    <dgm:cxn modelId="{B822C494-50E9-4CD9-B703-10EABC24D833}" type="presParOf" srcId="{962A357B-2A1F-483A-8041-6107EA3AB752}" destId="{A3CD8667-B09D-4961-AD8F-ECA964817C1F}" srcOrd="1" destOrd="0" presId="urn:microsoft.com/office/officeart/2005/8/layout/orgChart1"/>
    <dgm:cxn modelId="{02C09BA9-EE7D-464C-B412-FCFD0DCFE53F}" type="presParOf" srcId="{962A357B-2A1F-483A-8041-6107EA3AB752}" destId="{2D806AB0-9AD0-4E07-B449-09CE14200997}" srcOrd="2" destOrd="0" presId="urn:microsoft.com/office/officeart/2005/8/layout/orgChart1"/>
    <dgm:cxn modelId="{DEC7C84B-F93B-4D44-A518-24BE86425FCA}" type="presParOf" srcId="{A5695E89-5697-47B2-AF92-B5D21E1B5775}" destId="{4D562BD9-BD4F-4E31-A66F-EE55B635F5D1}" srcOrd="2" destOrd="0" presId="urn:microsoft.com/office/officeart/2005/8/layout/orgChart1"/>
    <dgm:cxn modelId="{7AC33B8F-5F9B-417F-8B26-8F6337766B40}" type="presParOf" srcId="{B7C8A5EB-9136-432A-A7F2-9BB71ECC7F5C}" destId="{99375184-4023-4135-8C9C-0BBFC6D415AC}" srcOrd="4" destOrd="0" presId="urn:microsoft.com/office/officeart/2005/8/layout/orgChart1"/>
    <dgm:cxn modelId="{94E262CA-D583-45EE-8B0C-9925EE775877}" type="presParOf" srcId="{B7C8A5EB-9136-432A-A7F2-9BB71ECC7F5C}" destId="{EDA6B6BE-F98C-4E0A-8334-30E84208C00F}" srcOrd="5" destOrd="0" presId="urn:microsoft.com/office/officeart/2005/8/layout/orgChart1"/>
    <dgm:cxn modelId="{07ADC13B-3970-4B44-9EA8-1E030303495F}" type="presParOf" srcId="{EDA6B6BE-F98C-4E0A-8334-30E84208C00F}" destId="{DF5AA7F5-DF0C-434B-BC48-F000F4BDB944}" srcOrd="0" destOrd="0" presId="urn:microsoft.com/office/officeart/2005/8/layout/orgChart1"/>
    <dgm:cxn modelId="{E0A131C6-7B7A-4363-A02D-D80E075A72D6}" type="presParOf" srcId="{DF5AA7F5-DF0C-434B-BC48-F000F4BDB944}" destId="{DFA25225-DC88-4D91-934D-AD7EC67FCB43}" srcOrd="0" destOrd="0" presId="urn:microsoft.com/office/officeart/2005/8/layout/orgChart1"/>
    <dgm:cxn modelId="{7A240AD0-1326-450D-937F-4688814A4D50}" type="presParOf" srcId="{DF5AA7F5-DF0C-434B-BC48-F000F4BDB944}" destId="{7A7BE91E-5730-489A-990D-3169F7FEB653}" srcOrd="1" destOrd="0" presId="urn:microsoft.com/office/officeart/2005/8/layout/orgChart1"/>
    <dgm:cxn modelId="{F4DEFEF3-8B05-4424-8599-C3D613E90676}" type="presParOf" srcId="{EDA6B6BE-F98C-4E0A-8334-30E84208C00F}" destId="{A946C78B-51D8-4F52-92E9-BA8979FEF5D9}" srcOrd="1" destOrd="0" presId="urn:microsoft.com/office/officeart/2005/8/layout/orgChart1"/>
    <dgm:cxn modelId="{B4018DE0-AD89-4A35-8F0A-6CE61F7099DD}" type="presParOf" srcId="{EDA6B6BE-F98C-4E0A-8334-30E84208C00F}" destId="{BEF0611C-4BC1-4799-990A-16B7899054DF}" srcOrd="2" destOrd="0" presId="urn:microsoft.com/office/officeart/2005/8/layout/orgChart1"/>
    <dgm:cxn modelId="{B2BBF311-A21F-4F7E-A43F-96602CB6ED83}" type="presParOf" srcId="{3420A441-0ED9-4262-BB6D-7F5F7A2440F9}" destId="{785317F3-41C7-4474-9D14-F215427FE157}" srcOrd="2" destOrd="0" presId="urn:microsoft.com/office/officeart/2005/8/layout/orgChart1"/>
    <dgm:cxn modelId="{F48425D6-BCD0-479C-9D8C-3B27B03DCC04}" type="presParOf" srcId="{A6B10C0A-6200-4986-83A3-9D8DA778C8C4}" destId="{ECC21BB5-D815-40DC-B253-9C9441258C63}" srcOrd="2" destOrd="0" presId="urn:microsoft.com/office/officeart/2005/8/layout/orgChart1"/>
    <dgm:cxn modelId="{0A520B21-A5DE-4AC2-B4F6-BE261E07A67F}" type="presParOf" srcId="{602B86A9-4EA2-4C5C-ABEA-37C4277A6867}" destId="{66FA1D06-1FE9-4FD8-90FE-8548EB2FF141}" srcOrd="4" destOrd="0" presId="urn:microsoft.com/office/officeart/2005/8/layout/orgChart1"/>
    <dgm:cxn modelId="{4E72497E-71DE-469C-BCF3-AC4732258C86}" type="presParOf" srcId="{602B86A9-4EA2-4C5C-ABEA-37C4277A6867}" destId="{22C15E87-1A8B-4E99-804D-F776F7B32611}" srcOrd="5" destOrd="0" presId="urn:microsoft.com/office/officeart/2005/8/layout/orgChart1"/>
    <dgm:cxn modelId="{45CB1143-71CD-493D-BA82-0D6414DF10BF}" type="presParOf" srcId="{22C15E87-1A8B-4E99-804D-F776F7B32611}" destId="{8E61D4B7-383F-433B-85AC-40157A2160EF}" srcOrd="0" destOrd="0" presId="urn:microsoft.com/office/officeart/2005/8/layout/orgChart1"/>
    <dgm:cxn modelId="{CB363E75-04A9-40E2-9D2D-98F4CE450AB8}" type="presParOf" srcId="{8E61D4B7-383F-433B-85AC-40157A2160EF}" destId="{7F686EF6-3AE0-40C4-B647-CDD505A268B3}" srcOrd="0" destOrd="0" presId="urn:microsoft.com/office/officeart/2005/8/layout/orgChart1"/>
    <dgm:cxn modelId="{6A29302D-C437-4159-A637-C359A0791CB2}" type="presParOf" srcId="{8E61D4B7-383F-433B-85AC-40157A2160EF}" destId="{F74BD652-84C6-433E-AD60-ED63F4B2C94D}" srcOrd="1" destOrd="0" presId="urn:microsoft.com/office/officeart/2005/8/layout/orgChart1"/>
    <dgm:cxn modelId="{099A4CF7-F9A8-42CD-877E-C4C1CE811E57}" type="presParOf" srcId="{22C15E87-1A8B-4E99-804D-F776F7B32611}" destId="{6D309049-C871-415F-83C6-6260910F0B25}" srcOrd="1" destOrd="0" presId="urn:microsoft.com/office/officeart/2005/8/layout/orgChart1"/>
    <dgm:cxn modelId="{E54C7A8B-9464-412B-B92B-55A943986424}" type="presParOf" srcId="{22C15E87-1A8B-4E99-804D-F776F7B32611}" destId="{4D6E39D1-6AA7-4DC8-9708-2D114E4F9CFD}" srcOrd="2" destOrd="0" presId="urn:microsoft.com/office/officeart/2005/8/layout/orgChart1"/>
    <dgm:cxn modelId="{79103EB4-9255-427C-91EF-64BBDB0D7B01}" type="presParOf" srcId="{B919860A-ADA0-4654-9823-F3408FF04EBD}" destId="{750A27CE-B724-4108-AD01-0FAE07DFE7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A1D06-1FE9-4FD8-90FE-8548EB2FF141}">
      <dsp:nvSpPr>
        <dsp:cNvPr id="0" name=""/>
        <dsp:cNvSpPr/>
      </dsp:nvSpPr>
      <dsp:spPr>
        <a:xfrm>
          <a:off x="4855833" y="742014"/>
          <a:ext cx="1789898" cy="310643"/>
        </a:xfrm>
        <a:custGeom>
          <a:avLst/>
          <a:gdLst/>
          <a:ahLst/>
          <a:cxnLst/>
          <a:rect l="0" t="0" r="0" b="0"/>
          <a:pathLst>
            <a:path>
              <a:moveTo>
                <a:pt x="0" y="0"/>
              </a:moveTo>
              <a:lnTo>
                <a:pt x="0" y="155321"/>
              </a:lnTo>
              <a:lnTo>
                <a:pt x="1789898" y="155321"/>
              </a:lnTo>
              <a:lnTo>
                <a:pt x="1789898" y="3106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75184-4023-4135-8C9C-0BBFC6D415AC}">
      <dsp:nvSpPr>
        <dsp:cNvPr id="0" name=""/>
        <dsp:cNvSpPr/>
      </dsp:nvSpPr>
      <dsp:spPr>
        <a:xfrm>
          <a:off x="5750783" y="2842556"/>
          <a:ext cx="1789898" cy="310643"/>
        </a:xfrm>
        <a:custGeom>
          <a:avLst/>
          <a:gdLst/>
          <a:ahLst/>
          <a:cxnLst/>
          <a:rect l="0" t="0" r="0" b="0"/>
          <a:pathLst>
            <a:path>
              <a:moveTo>
                <a:pt x="0" y="0"/>
              </a:moveTo>
              <a:lnTo>
                <a:pt x="0" y="155321"/>
              </a:lnTo>
              <a:lnTo>
                <a:pt x="1789898" y="155321"/>
              </a:lnTo>
              <a:lnTo>
                <a:pt x="1789898" y="3106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84AA7-3874-4D77-BD2E-55449B6E000C}">
      <dsp:nvSpPr>
        <dsp:cNvPr id="0" name=""/>
        <dsp:cNvSpPr/>
      </dsp:nvSpPr>
      <dsp:spPr>
        <a:xfrm>
          <a:off x="5705063" y="3892828"/>
          <a:ext cx="91440" cy="310643"/>
        </a:xfrm>
        <a:custGeom>
          <a:avLst/>
          <a:gdLst/>
          <a:ahLst/>
          <a:cxnLst/>
          <a:rect l="0" t="0" r="0" b="0"/>
          <a:pathLst>
            <a:path>
              <a:moveTo>
                <a:pt x="45720" y="0"/>
              </a:moveTo>
              <a:lnTo>
                <a:pt x="45720" y="3106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DF00C-4572-40A8-BCE5-0ABFF13E6F9D}">
      <dsp:nvSpPr>
        <dsp:cNvPr id="0" name=""/>
        <dsp:cNvSpPr/>
      </dsp:nvSpPr>
      <dsp:spPr>
        <a:xfrm>
          <a:off x="5705063" y="2842556"/>
          <a:ext cx="91440" cy="310643"/>
        </a:xfrm>
        <a:custGeom>
          <a:avLst/>
          <a:gdLst/>
          <a:ahLst/>
          <a:cxnLst/>
          <a:rect l="0" t="0" r="0" b="0"/>
          <a:pathLst>
            <a:path>
              <a:moveTo>
                <a:pt x="45720" y="0"/>
              </a:moveTo>
              <a:lnTo>
                <a:pt x="45720" y="3106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BD2E0-38B7-4D42-92DF-16EB45FA0A44}">
      <dsp:nvSpPr>
        <dsp:cNvPr id="0" name=""/>
        <dsp:cNvSpPr/>
      </dsp:nvSpPr>
      <dsp:spPr>
        <a:xfrm>
          <a:off x="3960884" y="2842556"/>
          <a:ext cx="1789898" cy="310643"/>
        </a:xfrm>
        <a:custGeom>
          <a:avLst/>
          <a:gdLst/>
          <a:ahLst/>
          <a:cxnLst/>
          <a:rect l="0" t="0" r="0" b="0"/>
          <a:pathLst>
            <a:path>
              <a:moveTo>
                <a:pt x="1789898" y="0"/>
              </a:moveTo>
              <a:lnTo>
                <a:pt x="1789898" y="155321"/>
              </a:lnTo>
              <a:lnTo>
                <a:pt x="0" y="155321"/>
              </a:lnTo>
              <a:lnTo>
                <a:pt x="0" y="3106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71762-1262-4B4F-8457-23159C97B053}">
      <dsp:nvSpPr>
        <dsp:cNvPr id="0" name=""/>
        <dsp:cNvSpPr/>
      </dsp:nvSpPr>
      <dsp:spPr>
        <a:xfrm>
          <a:off x="4855833" y="1792285"/>
          <a:ext cx="894949" cy="310643"/>
        </a:xfrm>
        <a:custGeom>
          <a:avLst/>
          <a:gdLst/>
          <a:ahLst/>
          <a:cxnLst/>
          <a:rect l="0" t="0" r="0" b="0"/>
          <a:pathLst>
            <a:path>
              <a:moveTo>
                <a:pt x="0" y="0"/>
              </a:moveTo>
              <a:lnTo>
                <a:pt x="0" y="155321"/>
              </a:lnTo>
              <a:lnTo>
                <a:pt x="894949" y="155321"/>
              </a:lnTo>
              <a:lnTo>
                <a:pt x="894949" y="3106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5C670-7D5E-4B30-88F1-9CC7AE183E8D}">
      <dsp:nvSpPr>
        <dsp:cNvPr id="0" name=""/>
        <dsp:cNvSpPr/>
      </dsp:nvSpPr>
      <dsp:spPr>
        <a:xfrm>
          <a:off x="3960884" y="1792285"/>
          <a:ext cx="894949" cy="310643"/>
        </a:xfrm>
        <a:custGeom>
          <a:avLst/>
          <a:gdLst/>
          <a:ahLst/>
          <a:cxnLst/>
          <a:rect l="0" t="0" r="0" b="0"/>
          <a:pathLst>
            <a:path>
              <a:moveTo>
                <a:pt x="894949" y="0"/>
              </a:moveTo>
              <a:lnTo>
                <a:pt x="894949" y="155321"/>
              </a:lnTo>
              <a:lnTo>
                <a:pt x="0" y="155321"/>
              </a:lnTo>
              <a:lnTo>
                <a:pt x="0" y="3106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A0FD1-D8DC-4B95-A400-DFF273171B51}">
      <dsp:nvSpPr>
        <dsp:cNvPr id="0" name=""/>
        <dsp:cNvSpPr/>
      </dsp:nvSpPr>
      <dsp:spPr>
        <a:xfrm>
          <a:off x="4810113" y="742014"/>
          <a:ext cx="91440" cy="310643"/>
        </a:xfrm>
        <a:custGeom>
          <a:avLst/>
          <a:gdLst/>
          <a:ahLst/>
          <a:cxnLst/>
          <a:rect l="0" t="0" r="0" b="0"/>
          <a:pathLst>
            <a:path>
              <a:moveTo>
                <a:pt x="45720" y="0"/>
              </a:moveTo>
              <a:lnTo>
                <a:pt x="45720" y="3106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81E44-4D00-4C62-9A7E-AAA7105484EF}">
      <dsp:nvSpPr>
        <dsp:cNvPr id="0" name=""/>
        <dsp:cNvSpPr/>
      </dsp:nvSpPr>
      <dsp:spPr>
        <a:xfrm>
          <a:off x="3065934" y="742014"/>
          <a:ext cx="1789898" cy="310643"/>
        </a:xfrm>
        <a:custGeom>
          <a:avLst/>
          <a:gdLst/>
          <a:ahLst/>
          <a:cxnLst/>
          <a:rect l="0" t="0" r="0" b="0"/>
          <a:pathLst>
            <a:path>
              <a:moveTo>
                <a:pt x="1789898" y="0"/>
              </a:moveTo>
              <a:lnTo>
                <a:pt x="1789898" y="155321"/>
              </a:lnTo>
              <a:lnTo>
                <a:pt x="0" y="155321"/>
              </a:lnTo>
              <a:lnTo>
                <a:pt x="0" y="3106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9D5CE-A61C-494B-A2B6-7A5C9C050A96}">
      <dsp:nvSpPr>
        <dsp:cNvPr id="0" name=""/>
        <dsp:cNvSpPr/>
      </dsp:nvSpPr>
      <dsp:spPr>
        <a:xfrm>
          <a:off x="4116206" y="2386"/>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Islam</a:t>
          </a:r>
        </a:p>
      </dsp:txBody>
      <dsp:txXfrm>
        <a:off x="4116206" y="2386"/>
        <a:ext cx="1479255" cy="739627"/>
      </dsp:txXfrm>
    </dsp:sp>
    <dsp:sp modelId="{88E1E7D5-89F9-4D9A-AC55-FE62CADF1C4B}">
      <dsp:nvSpPr>
        <dsp:cNvPr id="0" name=""/>
        <dsp:cNvSpPr/>
      </dsp:nvSpPr>
      <dsp:spPr>
        <a:xfrm>
          <a:off x="2326307" y="1052657"/>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Aqidah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(Faith &amp; Belief)</a:t>
          </a:r>
        </a:p>
      </dsp:txBody>
      <dsp:txXfrm>
        <a:off x="2326307" y="1052657"/>
        <a:ext cx="1479255" cy="739627"/>
      </dsp:txXfrm>
    </dsp:sp>
    <dsp:sp modelId="{DE36DBEB-6A29-4F62-A1AF-7FC13DFA8A9C}">
      <dsp:nvSpPr>
        <dsp:cNvPr id="0" name=""/>
        <dsp:cNvSpPr/>
      </dsp:nvSpPr>
      <dsp:spPr>
        <a:xfrm>
          <a:off x="4116206" y="1052657"/>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Shariah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(Practices &amp; Activities)</a:t>
          </a:r>
        </a:p>
      </dsp:txBody>
      <dsp:txXfrm>
        <a:off x="4116206" y="1052657"/>
        <a:ext cx="1479255" cy="739627"/>
      </dsp:txXfrm>
    </dsp:sp>
    <dsp:sp modelId="{BE178A85-FCF2-42B2-9BEF-CD37BBBA54E3}">
      <dsp:nvSpPr>
        <dsp:cNvPr id="0" name=""/>
        <dsp:cNvSpPr/>
      </dsp:nvSpPr>
      <dsp:spPr>
        <a:xfrm>
          <a:off x="3221256" y="2102929"/>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IBADAT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(Man to God Worship)</a:t>
          </a:r>
        </a:p>
      </dsp:txBody>
      <dsp:txXfrm>
        <a:off x="3221256" y="2102929"/>
        <a:ext cx="1479255" cy="739627"/>
      </dsp:txXfrm>
    </dsp:sp>
    <dsp:sp modelId="{FF873E09-8F8D-4D8D-8CA9-2E66CE223DA5}">
      <dsp:nvSpPr>
        <dsp:cNvPr id="0" name=""/>
        <dsp:cNvSpPr/>
      </dsp:nvSpPr>
      <dsp:spPr>
        <a:xfrm>
          <a:off x="5011155" y="2102929"/>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rgbClr val="000066"/>
              </a:solidFill>
              <a:effectLst/>
            </a:rPr>
            <a:t>Muamalat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rgbClr val="000066"/>
              </a:solidFill>
              <a:effectLst/>
            </a:rPr>
            <a:t>(Man to Man Activities)</a:t>
          </a:r>
        </a:p>
      </dsp:txBody>
      <dsp:txXfrm>
        <a:off x="5011155" y="2102929"/>
        <a:ext cx="1479255" cy="739627"/>
      </dsp:txXfrm>
    </dsp:sp>
    <dsp:sp modelId="{51B18044-753D-4B3F-BB9A-CC821937C073}">
      <dsp:nvSpPr>
        <dsp:cNvPr id="0" name=""/>
        <dsp:cNvSpPr/>
      </dsp:nvSpPr>
      <dsp:spPr>
        <a:xfrm>
          <a:off x="3221256" y="3153200"/>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Political Activities</a:t>
          </a:r>
        </a:p>
      </dsp:txBody>
      <dsp:txXfrm>
        <a:off x="3221256" y="3153200"/>
        <a:ext cx="1479255" cy="739627"/>
      </dsp:txXfrm>
    </dsp:sp>
    <dsp:sp modelId="{D977B765-549C-4699-B9D1-AE7B0E914368}">
      <dsp:nvSpPr>
        <dsp:cNvPr id="0" name=""/>
        <dsp:cNvSpPr/>
      </dsp:nvSpPr>
      <dsp:spPr>
        <a:xfrm>
          <a:off x="5011155" y="3153200"/>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Economic Activities</a:t>
          </a:r>
        </a:p>
      </dsp:txBody>
      <dsp:txXfrm>
        <a:off x="5011155" y="3153200"/>
        <a:ext cx="1479255" cy="739627"/>
      </dsp:txXfrm>
    </dsp:sp>
    <dsp:sp modelId="{4EDF3B1A-16A3-4EA0-9A11-0EA3CCB63E50}">
      <dsp:nvSpPr>
        <dsp:cNvPr id="0" name=""/>
        <dsp:cNvSpPr/>
      </dsp:nvSpPr>
      <dsp:spPr>
        <a:xfrm>
          <a:off x="5011155" y="4203471"/>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Banking &amp; Financial Activities</a:t>
          </a:r>
        </a:p>
      </dsp:txBody>
      <dsp:txXfrm>
        <a:off x="5011155" y="4203471"/>
        <a:ext cx="1479255" cy="739627"/>
      </dsp:txXfrm>
    </dsp:sp>
    <dsp:sp modelId="{DFA25225-DC88-4D91-934D-AD7EC67FCB43}">
      <dsp:nvSpPr>
        <dsp:cNvPr id="0" name=""/>
        <dsp:cNvSpPr/>
      </dsp:nvSpPr>
      <dsp:spPr>
        <a:xfrm>
          <a:off x="6801054" y="3153200"/>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Social Activities</a:t>
          </a:r>
        </a:p>
      </dsp:txBody>
      <dsp:txXfrm>
        <a:off x="6801054" y="3153200"/>
        <a:ext cx="1479255" cy="739627"/>
      </dsp:txXfrm>
    </dsp:sp>
    <dsp:sp modelId="{7F686EF6-3AE0-40C4-B647-CDD505A268B3}">
      <dsp:nvSpPr>
        <dsp:cNvPr id="0" name=""/>
        <dsp:cNvSpPr/>
      </dsp:nvSpPr>
      <dsp:spPr>
        <a:xfrm>
          <a:off x="5906105" y="1052657"/>
          <a:ext cx="1479255" cy="739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Akhlaq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rgbClr val="000066"/>
              </a:solidFill>
              <a:effectLst/>
            </a:rPr>
            <a:t>(Morality &amp; Ethics)</a:t>
          </a:r>
        </a:p>
      </dsp:txBody>
      <dsp:txXfrm>
        <a:off x="5906105" y="1052657"/>
        <a:ext cx="1479255" cy="7396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5/21/2021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p14="http://schemas.microsoft.com/office/powerpoint/2010/main"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09B60-F67E-4E2F-9159-E962A726BAED}" type="slidenum">
              <a:rPr lang="en-US"/>
              <a:pPr/>
              <a:t>4</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Source: Institute of Policy Studies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International Institute </a:t>
            </a:r>
          </a:p>
          <a:p>
            <a:r>
              <a:rPr lang="en-US" dirty="0" smtClean="0"/>
              <a:t>of Islamic </a:t>
            </a:r>
          </a:p>
          <a:p>
            <a:r>
              <a:rPr lang="en-US" dirty="0" smtClean="0"/>
              <a:t>Finance, INC.</a:t>
            </a:r>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14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101743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5/21/2021</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134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smtClean="0"/>
            </a:lvl1pPr>
          </a:lstStyle>
          <a:p>
            <a:pPr>
              <a:defRPr/>
            </a:pPr>
            <a:fld id="{5C946281-2927-4C54-BEAE-9E19C8F52662}" type="slidenum">
              <a:rPr lang="en-US"/>
              <a:pPr>
                <a:defRPr/>
              </a:pPr>
              <a:t>‹#›</a:t>
            </a:fld>
            <a:endParaRPr lang="en-US"/>
          </a:p>
        </p:txBody>
      </p:sp>
    </p:spTree>
    <p:extLst>
      <p:ext uri="{BB962C8B-B14F-4D97-AF65-F5344CB8AC3E}">
        <p14:creationId xmlns:p14="http://schemas.microsoft.com/office/powerpoint/2010/main" val="3953014306"/>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80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5/21/2021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2648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16498006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35170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03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4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8105630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74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5/21/2021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4121189"/>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jpg"/><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1.jpeg"/><Relationship Id="rId2" Type="http://schemas.openxmlformats.org/officeDocument/2006/relationships/notesSlide" Target="../notesSlides/notesSlide3.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1.gif"/><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00771"/>
            <a:ext cx="12192000" cy="2154436"/>
          </a:xfrm>
          <a:prstGeom prst="rect">
            <a:avLst/>
          </a:prstGeom>
          <a:solidFill>
            <a:schemeClr val="accent4"/>
          </a:solidFill>
        </p:spPr>
        <p:txBody>
          <a:bodyPr wrap="square" rtlCol="0">
            <a:spAutoFit/>
          </a:bodyPr>
          <a:lstStyle/>
          <a:p>
            <a:pPr marL="342900" indent="-342900" algn="ctr">
              <a:defRPr/>
            </a:pPr>
            <a:endParaRPr lang="en-US" sz="3600" b="1" dirty="0" smtClean="0">
              <a:solidFill>
                <a:schemeClr val="bg1"/>
              </a:solidFill>
            </a:endParaRPr>
          </a:p>
          <a:p>
            <a:pPr marL="342900" indent="-342900" algn="ctr">
              <a:defRPr/>
            </a:pPr>
            <a:r>
              <a:rPr lang="en-US" sz="4000" b="1" dirty="0" smtClean="0">
                <a:solidFill>
                  <a:schemeClr val="bg1"/>
                </a:solidFill>
                <a:latin typeface="Calibri" panose="020F0502020204030204" pitchFamily="34" charset="0"/>
              </a:rPr>
              <a:t>Introduction </a:t>
            </a:r>
            <a:r>
              <a:rPr lang="en-US" sz="4000" b="1" dirty="0">
                <a:solidFill>
                  <a:schemeClr val="bg1"/>
                </a:solidFill>
                <a:latin typeface="Calibri" panose="020F0502020204030204" pitchFamily="34" charset="0"/>
              </a:rPr>
              <a:t>of Islamic Banking </a:t>
            </a:r>
          </a:p>
          <a:p>
            <a:pPr marL="342900" indent="-342900" algn="ctr">
              <a:defRPr/>
            </a:pPr>
            <a:r>
              <a:rPr lang="en-US" sz="4000" b="1" dirty="0">
                <a:solidFill>
                  <a:schemeClr val="bg1"/>
                </a:solidFill>
                <a:latin typeface="Calibri" panose="020F0502020204030204" pitchFamily="34" charset="0"/>
              </a:rPr>
              <a:t>and </a:t>
            </a:r>
            <a:r>
              <a:rPr lang="en-US" sz="4000" b="1" dirty="0" smtClean="0">
                <a:solidFill>
                  <a:schemeClr val="bg1"/>
                </a:solidFill>
                <a:latin typeface="Calibri" panose="020F0502020204030204" pitchFamily="34" charset="0"/>
              </a:rPr>
              <a:t>Finance</a:t>
            </a:r>
            <a:endParaRPr lang="en-US" sz="4000" b="1" dirty="0">
              <a:solidFill>
                <a:schemeClr val="bg1"/>
              </a:solidFill>
              <a:latin typeface="Calibri" panose="020F0502020204030204" pitchFamily="34" charset="0"/>
            </a:endParaRPr>
          </a:p>
          <a:p>
            <a:endParaRPr lang="en-US" dirty="0"/>
          </a:p>
        </p:txBody>
      </p:sp>
      <p:sp>
        <p:nvSpPr>
          <p:cNvPr id="6" name="TextBox 5"/>
          <p:cNvSpPr txBox="1"/>
          <p:nvPr/>
        </p:nvSpPr>
        <p:spPr>
          <a:xfrm>
            <a:off x="3734873" y="4610637"/>
            <a:ext cx="5718220" cy="1107996"/>
          </a:xfrm>
          <a:prstGeom prst="rect">
            <a:avLst/>
          </a:prstGeom>
          <a:noFill/>
        </p:spPr>
        <p:txBody>
          <a:bodyPr wrap="square" rtlCol="0">
            <a:spAutoFit/>
          </a:bodyPr>
          <a:lstStyle/>
          <a:p>
            <a:r>
              <a:rPr lang="en-US" sz="1600" dirty="0" smtClean="0">
                <a:solidFill>
                  <a:schemeClr val="bg1"/>
                </a:solidFill>
                <a:latin typeface="Calibri" panose="020F0502020204030204" pitchFamily="34" charset="0"/>
              </a:rPr>
              <a:t>                       Muhammad </a:t>
            </a:r>
            <a:r>
              <a:rPr lang="en-US" sz="1600" dirty="0">
                <a:solidFill>
                  <a:schemeClr val="bg1"/>
                </a:solidFill>
                <a:latin typeface="Calibri" panose="020F0502020204030204" pitchFamily="34" charset="0"/>
              </a:rPr>
              <a:t>Zubair Mughal</a:t>
            </a:r>
          </a:p>
          <a:p>
            <a:r>
              <a:rPr lang="en-US" sz="1600" dirty="0" smtClean="0">
                <a:solidFill>
                  <a:schemeClr val="bg1"/>
                </a:solidFill>
                <a:latin typeface="Calibri" panose="020F0502020204030204" pitchFamily="34" charset="0"/>
              </a:rPr>
              <a:t>                              Managing Director</a:t>
            </a:r>
            <a:endParaRPr lang="en-US" sz="1600" dirty="0">
              <a:solidFill>
                <a:schemeClr val="bg1"/>
              </a:solidFill>
              <a:latin typeface="Calibri" panose="020F0502020204030204" pitchFamily="34" charset="0"/>
            </a:endParaRPr>
          </a:p>
          <a:p>
            <a:r>
              <a:rPr lang="en-US" sz="1600" dirty="0" smtClean="0">
                <a:solidFill>
                  <a:schemeClr val="bg1"/>
                </a:solidFill>
                <a:latin typeface="Calibri" panose="020F0502020204030204" pitchFamily="34" charset="0"/>
              </a:rPr>
              <a:t>    AllHuda</a:t>
            </a:r>
            <a:r>
              <a:rPr lang="en-US" sz="1600" dirty="0" smtClean="0">
                <a:latin typeface="Calibri" panose="020F0502020204030204" pitchFamily="34" charset="0"/>
              </a:rPr>
              <a:t> </a:t>
            </a:r>
            <a:r>
              <a:rPr lang="en-US" sz="1600" dirty="0" smtClean="0">
                <a:solidFill>
                  <a:schemeClr val="bg1"/>
                </a:solidFill>
                <a:latin typeface="Calibri" panose="020F0502020204030204" pitchFamily="34" charset="0"/>
              </a:rPr>
              <a:t>Centre </a:t>
            </a:r>
            <a:r>
              <a:rPr lang="en-US" sz="1600" dirty="0">
                <a:solidFill>
                  <a:schemeClr val="bg1"/>
                </a:solidFill>
                <a:latin typeface="Calibri" panose="020F0502020204030204" pitchFamily="34" charset="0"/>
              </a:rPr>
              <a:t>of Islamic </a:t>
            </a:r>
            <a:r>
              <a:rPr lang="en-US" sz="1600" dirty="0" smtClean="0">
                <a:solidFill>
                  <a:schemeClr val="bg1"/>
                </a:solidFill>
                <a:latin typeface="Calibri" panose="020F0502020204030204" pitchFamily="34" charset="0"/>
              </a:rPr>
              <a:t>Banking </a:t>
            </a:r>
            <a:r>
              <a:rPr lang="en-US" sz="1600" dirty="0">
                <a:solidFill>
                  <a:schemeClr val="bg1"/>
                </a:solidFill>
                <a:latin typeface="Calibri" panose="020F0502020204030204" pitchFamily="34" charset="0"/>
              </a:rPr>
              <a:t>and </a:t>
            </a:r>
            <a:r>
              <a:rPr lang="en-US" sz="1600" dirty="0" smtClean="0">
                <a:solidFill>
                  <a:schemeClr val="bg1"/>
                </a:solidFill>
                <a:latin typeface="Calibri" panose="020F0502020204030204" pitchFamily="34" charset="0"/>
              </a:rPr>
              <a:t>Economics</a:t>
            </a:r>
            <a:endParaRPr lang="en-US" sz="1600" dirty="0">
              <a:solidFill>
                <a:schemeClr val="bg1"/>
              </a:solidFill>
              <a:latin typeface="Calibri" panose="020F0502020204030204" pitchFamily="34" charset="0"/>
            </a:endParaRP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5541045" y="342530"/>
            <a:ext cx="1109909" cy="1402811"/>
          </a:xfrm>
          <a:prstGeom prst="rect">
            <a:avLst/>
          </a:prstGeom>
        </p:spPr>
      </p:pic>
      <p:sp>
        <p:nvSpPr>
          <p:cNvPr id="3" name="TextBox 2"/>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3945337222"/>
      </p:ext>
    </p:extLst>
  </p:cSld>
  <p:clrMapOvr>
    <a:masterClrMapping/>
  </p:clrMapOvr>
  <mc:AlternateContent xmlns:mc="http://schemas.openxmlformats.org/markup-compatibility/2006" xmlns:p14="http://schemas.microsoft.com/office/powerpoint/2010/main">
    <mc:Choice Requires="p14">
      <p:transition spd="slow" p14:dur="2000" advTm="6443"/>
    </mc:Choice>
    <mc:Fallback xmlns="">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31800" y="0"/>
            <a:ext cx="8728075" cy="965200"/>
          </a:xfrm>
          <a:prstGeom prst="rect">
            <a:avLst/>
          </a:prstGeom>
          <a:solidFill>
            <a:schemeClr val="accent4"/>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Finance Products</a:t>
            </a:r>
            <a:endParaRPr lang="en-GB" sz="3600" b="1" dirty="0">
              <a:solidFill>
                <a:srgbClr val="FFFFFF"/>
              </a:solidFill>
              <a:cs typeface="Arial" charset="0"/>
            </a:endParaRPr>
          </a:p>
        </p:txBody>
      </p:sp>
      <p:sp>
        <p:nvSpPr>
          <p:cNvPr id="3" name="Content Placeholder 2"/>
          <p:cNvSpPr>
            <a:spLocks noGrp="1"/>
          </p:cNvSpPr>
          <p:nvPr>
            <p:ph idx="1"/>
          </p:nvPr>
        </p:nvSpPr>
        <p:spPr>
          <a:xfrm>
            <a:off x="431800" y="2062207"/>
            <a:ext cx="8596668" cy="4418012"/>
          </a:xfrm>
          <a:solidFill>
            <a:schemeClr val="tx1"/>
          </a:solidFill>
        </p:spPr>
        <p:txBody>
          <a:bodyPr>
            <a:normAutofit/>
          </a:bodyPr>
          <a:lstStyle/>
          <a:p>
            <a:pPr marL="0" lvl="1" indent="0">
              <a:buNone/>
            </a:pPr>
            <a:r>
              <a:rPr lang="en-US" sz="1800" dirty="0">
                <a:solidFill>
                  <a:schemeClr val="bg1"/>
                </a:solidFill>
                <a:latin typeface="Calibri" panose="020F0502020204030204" pitchFamily="34" charset="0"/>
              </a:rPr>
              <a:t>A  pre-delivery financing instrument used to finance projects where commodity is transacted before it comes into existence. It is an order to manufacture and payment of price, unlike </a:t>
            </a:r>
            <a:r>
              <a:rPr lang="en-US" sz="1800" i="1" dirty="0">
                <a:solidFill>
                  <a:schemeClr val="bg1"/>
                </a:solidFill>
                <a:latin typeface="Calibri" panose="020F0502020204030204" pitchFamily="34" charset="0"/>
              </a:rPr>
              <a:t>Salam</a:t>
            </a:r>
            <a:r>
              <a:rPr lang="en-US" sz="1800" dirty="0">
                <a:solidFill>
                  <a:schemeClr val="bg1"/>
                </a:solidFill>
                <a:latin typeface="Calibri" panose="020F0502020204030204" pitchFamily="34" charset="0"/>
              </a:rPr>
              <a:t>, it’s flexible, where price may be paid in advance, or in installments or on delivery of good. </a:t>
            </a:r>
          </a:p>
          <a:p>
            <a:pPr marL="0" lvl="1" indent="0">
              <a:buNone/>
            </a:pPr>
            <a:endParaRPr lang="en-US" sz="1800" b="1" dirty="0">
              <a:solidFill>
                <a:schemeClr val="bg1"/>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a:t>
            </a:r>
          </a:p>
          <a:p>
            <a:pPr marL="0" lvl="1" indent="0">
              <a:buNone/>
            </a:pPr>
            <a:r>
              <a:rPr lang="en-US" sz="1800" dirty="0" smtClean="0">
                <a:solidFill>
                  <a:schemeClr val="bg1"/>
                </a:solidFill>
                <a:latin typeface="Calibri" panose="020F0502020204030204" pitchFamily="34" charset="0"/>
              </a:rPr>
              <a:t>Istisna </a:t>
            </a:r>
            <a:r>
              <a:rPr lang="en-US" sz="1800" dirty="0">
                <a:solidFill>
                  <a:schemeClr val="bg1"/>
                </a:solidFill>
                <a:latin typeface="Calibri" panose="020F0502020204030204" pitchFamily="34" charset="0"/>
              </a:rPr>
              <a:t>May Utilize for small manufacturing Business,  for production use, Micro entrepreneur Development sectors etc.</a:t>
            </a:r>
          </a:p>
          <a:p>
            <a:pPr marL="0" lvl="1" indent="0">
              <a:buNone/>
            </a:pPr>
            <a:endParaRPr lang="en-US" sz="1800" b="1" dirty="0">
              <a:solidFill>
                <a:schemeClr val="bg1"/>
              </a:solidFill>
              <a:latin typeface="Calibri" panose="020F0502020204030204" pitchFamily="34" charset="0"/>
            </a:endParaRPr>
          </a:p>
          <a:p>
            <a:pPr marL="0" lvl="1" indent="0">
              <a:buNone/>
            </a:pPr>
            <a:r>
              <a:rPr lang="en-US" sz="1800" b="1" u="sng" dirty="0">
                <a:solidFill>
                  <a:schemeClr val="bg1"/>
                </a:solidFill>
                <a:latin typeface="Calibri" panose="020F0502020204030204" pitchFamily="34" charset="0"/>
              </a:rPr>
              <a:t>Currently Practiced:</a:t>
            </a:r>
          </a:p>
          <a:p>
            <a:pPr marL="0" lvl="1" indent="0">
              <a:buNone/>
            </a:pPr>
            <a:r>
              <a:rPr lang="en-US" sz="1800" dirty="0" smtClean="0">
                <a:solidFill>
                  <a:schemeClr val="bg1"/>
                </a:solidFill>
                <a:latin typeface="Calibri" panose="020F0502020204030204" pitchFamily="34" charset="0"/>
              </a:rPr>
              <a:t>Meezan bank, Ghana </a:t>
            </a:r>
            <a:r>
              <a:rPr lang="en-US" sz="1800" dirty="0">
                <a:solidFill>
                  <a:schemeClr val="bg1"/>
                </a:solidFill>
                <a:latin typeface="Calibri" panose="020F0502020204030204" pitchFamily="34" charset="0"/>
              </a:rPr>
              <a:t>Islamic Microfinance bank, </a:t>
            </a:r>
            <a:endParaRPr lang="en-US" sz="1800" dirty="0" smtClean="0">
              <a:solidFill>
                <a:schemeClr val="bg1"/>
              </a:solidFill>
              <a:latin typeface="Calibri" panose="020F0502020204030204" pitchFamily="34" charset="0"/>
            </a:endParaRPr>
          </a:p>
          <a:p>
            <a:pPr marL="0" lvl="1" indent="0">
              <a:buNone/>
            </a:pPr>
            <a:r>
              <a:rPr lang="en-US" sz="1800" dirty="0" smtClean="0">
                <a:solidFill>
                  <a:schemeClr val="bg1"/>
                </a:solidFill>
                <a:latin typeface="Calibri" panose="020F0502020204030204" pitchFamily="34" charset="0"/>
              </a:rPr>
              <a:t>DIB, Maybank, Standard Chartered etc. </a:t>
            </a:r>
            <a:endParaRPr lang="en-US" sz="1800" dirty="0">
              <a:solidFill>
                <a:schemeClr val="bg1"/>
              </a:solidFill>
              <a:latin typeface="Calibri" panose="020F0502020204030204" pitchFamily="34" charset="0"/>
            </a:endParaRPr>
          </a:p>
          <a:p>
            <a:pPr marL="0" lvl="1"/>
            <a:endParaRPr lang="en-US" sz="1800" b="1" dirty="0">
              <a:solidFill>
                <a:schemeClr val="tx1"/>
              </a:solidFill>
              <a:latin typeface="Calibri" panose="020F0502020204030204" pitchFamily="34" charset="0"/>
            </a:endParaRPr>
          </a:p>
          <a:p>
            <a:pPr marL="0" indent="0">
              <a:buNone/>
            </a:pPr>
            <a:endParaRPr lang="en-US" dirty="0"/>
          </a:p>
        </p:txBody>
      </p:sp>
      <p:sp>
        <p:nvSpPr>
          <p:cNvPr id="5" name="Rounded Rectangle 4"/>
          <p:cNvSpPr/>
          <p:nvPr/>
        </p:nvSpPr>
        <p:spPr>
          <a:xfrm>
            <a:off x="431800" y="1124744"/>
            <a:ext cx="4748298" cy="546100"/>
          </a:xfrm>
          <a:prstGeom prst="roundRect">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a:t>Istisna - </a:t>
            </a:r>
            <a:r>
              <a:rPr lang="en-GB" sz="2400" dirty="0"/>
              <a:t>Manufacturing contract</a:t>
            </a:r>
            <a:endParaRPr lang="en-US" sz="24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7" name="Picture 6" descr="pitloom.jpg"/>
          <p:cNvPicPr>
            <a:picLocks noChangeAspect="1"/>
          </p:cNvPicPr>
          <p:nvPr/>
        </p:nvPicPr>
        <p:blipFill>
          <a:blip r:embed="rId3"/>
          <a:stretch>
            <a:fillRect/>
          </a:stretch>
        </p:blipFill>
        <p:spPr>
          <a:xfrm>
            <a:off x="9159875" y="2722536"/>
            <a:ext cx="2235200" cy="226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3616824050"/>
      </p:ext>
    </p:extLst>
  </p:cSld>
  <p:clrMapOvr>
    <a:masterClrMapping/>
  </p:clrMapOvr>
  <mc:AlternateContent xmlns:mc="http://schemas.openxmlformats.org/markup-compatibility/2006" xmlns:p14="http://schemas.microsoft.com/office/powerpoint/2010/main">
    <mc:Choice Requires="p14">
      <p:transition spd="slow" p14:dur="2000" advTm="40105"/>
    </mc:Choice>
    <mc:Fallback xmlns="">
      <p:transition spd="slow" advTm="4010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61434" y="0"/>
            <a:ext cx="8596668" cy="1016000"/>
          </a:xfrm>
          <a:prstGeom prst="rect">
            <a:avLst/>
          </a:prstGeom>
          <a:solidFill>
            <a:schemeClr val="accent4"/>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Finance Products</a:t>
            </a:r>
            <a:endParaRPr lang="en-GB" sz="3600" b="1" dirty="0">
              <a:solidFill>
                <a:srgbClr val="FFFFFF"/>
              </a:solidFill>
              <a:cs typeface="Arial" charset="0"/>
            </a:endParaRPr>
          </a:p>
        </p:txBody>
      </p:sp>
      <p:sp>
        <p:nvSpPr>
          <p:cNvPr id="3" name="Content Placeholder 2"/>
          <p:cNvSpPr>
            <a:spLocks noGrp="1"/>
          </p:cNvSpPr>
          <p:nvPr>
            <p:ph idx="1"/>
          </p:nvPr>
        </p:nvSpPr>
        <p:spPr>
          <a:xfrm>
            <a:off x="461434" y="2267366"/>
            <a:ext cx="8270442" cy="4926012"/>
          </a:xfrm>
        </p:spPr>
        <p:txBody>
          <a:bodyPr>
            <a:normAutofit/>
          </a:bodyPr>
          <a:lstStyle/>
          <a:p>
            <a:pPr marL="0" lvl="1" indent="0">
              <a:buNone/>
            </a:pPr>
            <a:r>
              <a:rPr lang="en-US" sz="1800" dirty="0">
                <a:solidFill>
                  <a:schemeClr val="bg2">
                    <a:lumMod val="50000"/>
                  </a:schemeClr>
                </a:solidFill>
                <a:latin typeface="Calibri" panose="020F0502020204030204" pitchFamily="34" charset="0"/>
              </a:rPr>
              <a:t>Musharakah means a relationship established under a contract by the mutual consent of the parties for sharing of profits and losses in the joint business.</a:t>
            </a:r>
            <a:endParaRPr lang="en-US" sz="1800" b="1" dirty="0">
              <a:solidFill>
                <a:schemeClr val="bg2">
                  <a:lumMod val="50000"/>
                </a:schemeClr>
              </a:solidFill>
              <a:latin typeface="Calibri" panose="020F0502020204030204" pitchFamily="34" charset="0"/>
            </a:endParaRPr>
          </a:p>
          <a:p>
            <a:pPr marL="0" lvl="1" indent="0">
              <a:buNone/>
            </a:pPr>
            <a:endParaRPr lang="en-US" sz="1800" b="1" dirty="0" smtClean="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 :</a:t>
            </a:r>
          </a:p>
          <a:p>
            <a:pPr marL="0" lvl="1" indent="0">
              <a:buNone/>
            </a:pPr>
            <a:r>
              <a:rPr lang="en-US" sz="1800" dirty="0" smtClean="0">
                <a:solidFill>
                  <a:schemeClr val="bg2">
                    <a:lumMod val="50000"/>
                  </a:schemeClr>
                </a:solidFill>
                <a:latin typeface="Calibri" panose="020F0502020204030204" pitchFamily="34" charset="0"/>
              </a:rPr>
              <a:t>Musharakah </a:t>
            </a:r>
            <a:r>
              <a:rPr lang="en-US" sz="1800" dirty="0">
                <a:solidFill>
                  <a:schemeClr val="bg2">
                    <a:lumMod val="50000"/>
                  </a:schemeClr>
                </a:solidFill>
                <a:latin typeface="Calibri" panose="020F0502020204030204" pitchFamily="34" charset="0"/>
              </a:rPr>
              <a:t>can be used for </a:t>
            </a:r>
            <a:r>
              <a:rPr lang="en-US" sz="1800" dirty="0" smtClean="0">
                <a:solidFill>
                  <a:schemeClr val="bg2">
                    <a:lumMod val="50000"/>
                  </a:schemeClr>
                </a:solidFill>
                <a:latin typeface="Calibri" panose="020F0502020204030204" pitchFamily="34" charset="0"/>
              </a:rPr>
              <a:t>venture capital, Business setup’s</a:t>
            </a:r>
            <a:r>
              <a:rPr lang="en-US" sz="1800" dirty="0">
                <a:solidFill>
                  <a:schemeClr val="bg2">
                    <a:lumMod val="50000"/>
                  </a:schemeClr>
                </a:solidFill>
                <a:latin typeface="Calibri" panose="020F0502020204030204" pitchFamily="34" charset="0"/>
              </a:rPr>
              <a:t>, </a:t>
            </a:r>
            <a:r>
              <a:rPr lang="en-US" sz="1800" dirty="0" smtClean="0">
                <a:solidFill>
                  <a:schemeClr val="bg2">
                    <a:lumMod val="50000"/>
                  </a:schemeClr>
                </a:solidFill>
                <a:latin typeface="Calibri" panose="020F0502020204030204" pitchFamily="34" charset="0"/>
              </a:rPr>
              <a:t>productive </a:t>
            </a:r>
            <a:r>
              <a:rPr lang="en-US" sz="1800" dirty="0">
                <a:solidFill>
                  <a:schemeClr val="bg2">
                    <a:lumMod val="50000"/>
                  </a:schemeClr>
                </a:solidFill>
                <a:latin typeface="Calibri" panose="020F0502020204030204" pitchFamily="34" charset="0"/>
              </a:rPr>
              <a:t>projects, Working capital </a:t>
            </a:r>
            <a:r>
              <a:rPr lang="en-US" sz="1800" dirty="0" smtClean="0">
                <a:solidFill>
                  <a:schemeClr val="bg2">
                    <a:lumMod val="50000"/>
                  </a:schemeClr>
                </a:solidFill>
                <a:latin typeface="Calibri" panose="020F0502020204030204" pitchFamily="34" charset="0"/>
              </a:rPr>
              <a:t>financing, Housing Projects etc.</a:t>
            </a:r>
            <a:endParaRPr lang="en-US" sz="1800" dirty="0">
              <a:solidFill>
                <a:schemeClr val="bg2">
                  <a:lumMod val="50000"/>
                </a:schemeClr>
              </a:solidFill>
              <a:latin typeface="Calibri" panose="020F0502020204030204" pitchFamily="34" charset="0"/>
            </a:endParaRP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Currently </a:t>
            </a:r>
            <a:r>
              <a:rPr lang="en-US" sz="1800" b="1" u="sng" dirty="0">
                <a:solidFill>
                  <a:schemeClr val="bg2">
                    <a:lumMod val="50000"/>
                  </a:schemeClr>
                </a:solidFill>
                <a:latin typeface="Calibri" panose="020F0502020204030204" pitchFamily="34" charset="0"/>
              </a:rPr>
              <a:t>Practiced:</a:t>
            </a:r>
          </a:p>
          <a:p>
            <a:pPr marL="0" lvl="1" indent="0">
              <a:buNone/>
            </a:pPr>
            <a:r>
              <a:rPr lang="en-US" sz="1800" dirty="0" smtClean="0">
                <a:solidFill>
                  <a:schemeClr val="bg2">
                    <a:lumMod val="50000"/>
                  </a:schemeClr>
                </a:solidFill>
                <a:latin typeface="Calibri" panose="020F0502020204030204" pitchFamily="34" charset="0"/>
              </a:rPr>
              <a:t>CIMB, Amanah Islamic bank, AL Baraka, DIB,</a:t>
            </a:r>
          </a:p>
          <a:p>
            <a:pPr marL="0" lvl="1" indent="0">
              <a:buNone/>
            </a:pPr>
            <a:r>
              <a:rPr lang="en-US" sz="1800" dirty="0" smtClean="0">
                <a:solidFill>
                  <a:schemeClr val="bg2">
                    <a:lumMod val="50000"/>
                  </a:schemeClr>
                </a:solidFill>
                <a:latin typeface="Calibri" panose="020F0502020204030204" pitchFamily="34" charset="0"/>
              </a:rPr>
              <a:t>etc</a:t>
            </a:r>
            <a:endParaRPr lang="en-US" sz="1800" dirty="0">
              <a:solidFill>
                <a:schemeClr val="bg2">
                  <a:lumMod val="50000"/>
                </a:schemeClr>
              </a:solidFill>
              <a:latin typeface="Calibri" panose="020F0502020204030204" pitchFamily="34" charset="0"/>
            </a:endParaRPr>
          </a:p>
        </p:txBody>
      </p:sp>
      <p:sp>
        <p:nvSpPr>
          <p:cNvPr id="5" name="Rounded Rectangle 4"/>
          <p:cNvSpPr/>
          <p:nvPr/>
        </p:nvSpPr>
        <p:spPr>
          <a:xfrm>
            <a:off x="461434" y="1200944"/>
            <a:ext cx="4224866" cy="546100"/>
          </a:xfrm>
          <a:prstGeom prst="roundRect">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Musharaka -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7" name="Picture 6" descr="69877.jpeg"/>
          <p:cNvPicPr>
            <a:picLocks noChangeAspect="1"/>
          </p:cNvPicPr>
          <p:nvPr/>
        </p:nvPicPr>
        <p:blipFill>
          <a:blip r:embed="rId3"/>
          <a:stretch>
            <a:fillRect/>
          </a:stretch>
        </p:blipFill>
        <p:spPr>
          <a:xfrm>
            <a:off x="9058102" y="2643996"/>
            <a:ext cx="2557478" cy="2211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776927202"/>
      </p:ext>
    </p:extLst>
  </p:cSld>
  <p:clrMapOvr>
    <a:masterClrMapping/>
  </p:clrMapOvr>
  <mc:AlternateContent xmlns:mc="http://schemas.openxmlformats.org/markup-compatibility/2006" xmlns:p14="http://schemas.microsoft.com/office/powerpoint/2010/main">
    <mc:Choice Requires="p14">
      <p:transition spd="slow" p14:dur="2000" advTm="34248"/>
    </mc:Choice>
    <mc:Fallback xmlns="">
      <p:transition spd="slow" advTm="342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8734" y="0"/>
            <a:ext cx="8702502" cy="952500"/>
          </a:xfrm>
          <a:prstGeom prst="rect">
            <a:avLst/>
          </a:prstGeom>
          <a:solidFill>
            <a:schemeClr val="accent4"/>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Finance Products</a:t>
            </a:r>
            <a:endParaRPr lang="en-GB" sz="3600" b="1" dirty="0">
              <a:solidFill>
                <a:srgbClr val="FFFFFF"/>
              </a:solidFill>
              <a:cs typeface="Arial" charset="0"/>
            </a:endParaRPr>
          </a:p>
        </p:txBody>
      </p:sp>
      <p:sp>
        <p:nvSpPr>
          <p:cNvPr id="3" name="Content Placeholder 2"/>
          <p:cNvSpPr>
            <a:spLocks noGrp="1"/>
          </p:cNvSpPr>
          <p:nvPr>
            <p:ph idx="1"/>
          </p:nvPr>
        </p:nvSpPr>
        <p:spPr>
          <a:xfrm>
            <a:off x="448734" y="2071688"/>
            <a:ext cx="8596668" cy="4786312"/>
          </a:xfrm>
        </p:spPr>
        <p:txBody>
          <a:bodyPr>
            <a:noAutofit/>
          </a:bodyPr>
          <a:lstStyle/>
          <a:p>
            <a:pPr marL="0" lvl="1" indent="0">
              <a:buNone/>
            </a:pPr>
            <a:r>
              <a:rPr lang="en-US" sz="1800" dirty="0">
                <a:solidFill>
                  <a:schemeClr val="bg2">
                    <a:lumMod val="50000"/>
                  </a:schemeClr>
                </a:solidFill>
                <a:latin typeface="Calibri" panose="020F0502020204030204" pitchFamily="34" charset="0"/>
              </a:rPr>
              <a:t>A trustee-type finance contract under which one party (MFI) provides the capital for a project and the other party ( Client) provides the labor/Skill. Profit sharing is agreed between the two parties on mutual consent but the losses  should be  borne by the provider of funds .</a:t>
            </a:r>
            <a:endParaRPr lang="en-US" sz="1800" b="1" dirty="0">
              <a:solidFill>
                <a:schemeClr val="bg2">
                  <a:lumMod val="50000"/>
                </a:schemeClr>
              </a:solidFill>
              <a:latin typeface="Calibri" panose="020F0502020204030204" pitchFamily="34" charset="0"/>
            </a:endParaRP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a:t>
            </a:r>
          </a:p>
          <a:p>
            <a:pPr marL="0" lvl="1" indent="0">
              <a:buNone/>
            </a:pPr>
            <a:r>
              <a:rPr lang="en-US" sz="1800" dirty="0" smtClean="0">
                <a:solidFill>
                  <a:schemeClr val="bg2">
                    <a:lumMod val="50000"/>
                  </a:schemeClr>
                </a:solidFill>
                <a:latin typeface="Calibri" panose="020F0502020204030204" pitchFamily="34" charset="0"/>
              </a:rPr>
              <a:t>Business</a:t>
            </a:r>
            <a:r>
              <a:rPr lang="en-US" sz="1800" dirty="0">
                <a:solidFill>
                  <a:schemeClr val="bg2">
                    <a:lumMod val="50000"/>
                  </a:schemeClr>
                </a:solidFill>
                <a:latin typeface="Calibri" panose="020F0502020204030204" pitchFamily="34" charset="0"/>
              </a:rPr>
              <a:t>, Microenterprise setup’s, </a:t>
            </a:r>
            <a:r>
              <a:rPr lang="en-US" sz="1800" dirty="0" smtClean="0">
                <a:solidFill>
                  <a:schemeClr val="bg2">
                    <a:lumMod val="50000"/>
                  </a:schemeClr>
                </a:solidFill>
                <a:latin typeface="Calibri" panose="020F0502020204030204" pitchFamily="34" charset="0"/>
              </a:rPr>
              <a:t>As Deposit Mobilization product, </a:t>
            </a:r>
            <a:endParaRPr lang="en-US" sz="1800" dirty="0">
              <a:solidFill>
                <a:schemeClr val="bg2">
                  <a:lumMod val="50000"/>
                </a:schemeClr>
              </a:solidFill>
              <a:latin typeface="Calibri" panose="020F0502020204030204" pitchFamily="34" charset="0"/>
            </a:endParaRPr>
          </a:p>
          <a:p>
            <a:pPr marL="0" lvl="1" indent="0">
              <a:buNone/>
            </a:pPr>
            <a:r>
              <a:rPr lang="en-US" sz="1800" dirty="0">
                <a:solidFill>
                  <a:schemeClr val="bg2">
                    <a:lumMod val="50000"/>
                  </a:schemeClr>
                </a:solidFill>
                <a:latin typeface="Calibri" panose="020F0502020204030204" pitchFamily="34" charset="0"/>
              </a:rPr>
              <a:t>Working capital </a:t>
            </a:r>
            <a:r>
              <a:rPr lang="en-US" sz="1800" dirty="0" smtClean="0">
                <a:solidFill>
                  <a:schemeClr val="bg2">
                    <a:lumMod val="50000"/>
                  </a:schemeClr>
                </a:solidFill>
                <a:latin typeface="Calibri" panose="020F0502020204030204" pitchFamily="34" charset="0"/>
              </a:rPr>
              <a:t>financing etc.</a:t>
            </a:r>
            <a:endParaRPr lang="en-US" sz="1800" dirty="0">
              <a:solidFill>
                <a:schemeClr val="bg2">
                  <a:lumMod val="50000"/>
                </a:schemeClr>
              </a:solidFill>
              <a:latin typeface="Calibri" panose="020F0502020204030204" pitchFamily="34" charset="0"/>
            </a:endParaRP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u="sng" dirty="0">
                <a:solidFill>
                  <a:schemeClr val="bg2">
                    <a:lumMod val="50000"/>
                  </a:schemeClr>
                </a:solidFill>
                <a:latin typeface="Calibri" panose="020F0502020204030204" pitchFamily="34" charset="0"/>
              </a:rPr>
              <a:t>Currently Practiced :</a:t>
            </a:r>
          </a:p>
          <a:p>
            <a:pPr marL="0" lvl="1" indent="0">
              <a:buNone/>
            </a:pPr>
            <a:r>
              <a:rPr lang="en-US" sz="1800" dirty="0">
                <a:solidFill>
                  <a:schemeClr val="bg2">
                    <a:lumMod val="50000"/>
                  </a:schemeClr>
                </a:solidFill>
                <a:latin typeface="Calibri" panose="020F0502020204030204" pitchFamily="34" charset="0"/>
              </a:rPr>
              <a:t>Bank of Khyber, Islamic Bank Bangladesh, CWCD, </a:t>
            </a:r>
          </a:p>
          <a:p>
            <a:pPr marL="0" lvl="1" indent="0">
              <a:buNone/>
            </a:pPr>
            <a:r>
              <a:rPr lang="en-US" sz="1800" dirty="0">
                <a:solidFill>
                  <a:schemeClr val="bg2">
                    <a:lumMod val="50000"/>
                  </a:schemeClr>
                </a:solidFill>
                <a:latin typeface="Calibri" panose="020F0502020204030204" pitchFamily="34" charset="0"/>
              </a:rPr>
              <a:t>Islamic Relief, Awqaf South Africa etc. </a:t>
            </a:r>
          </a:p>
        </p:txBody>
      </p:sp>
      <p:sp>
        <p:nvSpPr>
          <p:cNvPr id="5" name="Rounded Rectangle 4"/>
          <p:cNvSpPr/>
          <p:nvPr/>
        </p:nvSpPr>
        <p:spPr>
          <a:xfrm>
            <a:off x="448734" y="1150144"/>
            <a:ext cx="4224866" cy="546100"/>
          </a:xfrm>
          <a:prstGeom prst="roundRect">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Mudaraba -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7" name="Picture 2" descr="http://ingaza.files.wordpress.com/2009/02/dsc03431.jpg"/>
          <p:cNvPicPr>
            <a:picLocks noChangeAspect="1" noChangeArrowheads="1"/>
          </p:cNvPicPr>
          <p:nvPr/>
        </p:nvPicPr>
        <p:blipFill>
          <a:blip r:embed="rId3"/>
          <a:srcRect/>
          <a:stretch>
            <a:fillRect/>
          </a:stretch>
        </p:blipFill>
        <p:spPr bwMode="auto">
          <a:xfrm>
            <a:off x="9259910" y="2743885"/>
            <a:ext cx="1988959" cy="2111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564096104"/>
      </p:ext>
    </p:extLst>
  </p:cSld>
  <p:clrMapOvr>
    <a:masterClrMapping/>
  </p:clrMapOvr>
  <mc:AlternateContent xmlns:mc="http://schemas.openxmlformats.org/markup-compatibility/2006" xmlns:p14="http://schemas.microsoft.com/office/powerpoint/2010/main">
    <mc:Choice Requires="p14">
      <p:transition spd="slow" p14:dur="2000" advTm="34971"/>
    </mc:Choice>
    <mc:Fallback xmlns="">
      <p:transition spd="slow" advTm="349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99534" y="0"/>
            <a:ext cx="8596668" cy="1079500"/>
          </a:xfrm>
          <a:prstGeom prst="rect">
            <a:avLst/>
          </a:prstGeom>
          <a:solidFill>
            <a:schemeClr val="accent4"/>
          </a:solidFill>
          <a:ln w="9525" algn="ctr">
            <a:noFill/>
            <a:miter lim="800000"/>
            <a:headEnd/>
            <a:tailEnd/>
          </a:ln>
          <a:effectLst/>
        </p:spPr>
        <p:txBody>
          <a:bodyPr anchor="ctr"/>
          <a:lstStyle/>
          <a:p>
            <a:pPr algn="ctr"/>
            <a:r>
              <a:rPr lang="en-US" sz="3600" b="1" dirty="0" smtClean="0">
                <a:solidFill>
                  <a:srgbClr val="FFFFFF"/>
                </a:solidFill>
                <a:cs typeface="Arial" charset="0"/>
              </a:rPr>
              <a:t>Islamic Finance Products</a:t>
            </a:r>
            <a:endParaRPr lang="en-GB" sz="3600" b="1" dirty="0">
              <a:solidFill>
                <a:srgbClr val="FFFFFF"/>
              </a:solidFill>
              <a:cs typeface="Arial" charset="0"/>
            </a:endParaRPr>
          </a:p>
        </p:txBody>
      </p:sp>
      <p:sp>
        <p:nvSpPr>
          <p:cNvPr id="3" name="Content Placeholder 2"/>
          <p:cNvSpPr>
            <a:spLocks noGrp="1"/>
          </p:cNvSpPr>
          <p:nvPr>
            <p:ph idx="1"/>
          </p:nvPr>
        </p:nvSpPr>
        <p:spPr>
          <a:xfrm>
            <a:off x="499534" y="2113187"/>
            <a:ext cx="8596668" cy="4214811"/>
          </a:xfrm>
        </p:spPr>
        <p:txBody>
          <a:bodyPr>
            <a:normAutofit/>
          </a:bodyPr>
          <a:lstStyle/>
          <a:p>
            <a:pPr marL="0" lvl="1" indent="0">
              <a:buNone/>
            </a:pPr>
            <a:r>
              <a:rPr lang="en-US" sz="1800" dirty="0">
                <a:solidFill>
                  <a:schemeClr val="bg2">
                    <a:lumMod val="50000"/>
                  </a:schemeClr>
                </a:solidFill>
                <a:latin typeface="Calibri" panose="020F0502020204030204" pitchFamily="34" charset="0"/>
              </a:rPr>
              <a:t>Diminishing Musharkah is a form of Musharakah where the MFI and his client participate in a joint commercial enterprise or property. This attains the form of undivided ownership of both the financier and the client. Over certain period the equity of financier is purchased by the client</a:t>
            </a: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a:t>
            </a:r>
          </a:p>
          <a:p>
            <a:pPr marL="0" lvl="1" indent="0">
              <a:buNone/>
            </a:pPr>
            <a:r>
              <a:rPr lang="en-US" sz="1800" dirty="0" smtClean="0">
                <a:solidFill>
                  <a:schemeClr val="bg2">
                    <a:lumMod val="50000"/>
                  </a:schemeClr>
                </a:solidFill>
                <a:latin typeface="Calibri" panose="020F0502020204030204" pitchFamily="34" charset="0"/>
              </a:rPr>
              <a:t>This </a:t>
            </a:r>
            <a:r>
              <a:rPr lang="en-US" sz="1800" dirty="0">
                <a:solidFill>
                  <a:schemeClr val="bg2">
                    <a:lumMod val="50000"/>
                  </a:schemeClr>
                </a:solidFill>
                <a:latin typeface="Calibri" panose="020F0502020204030204" pitchFamily="34" charset="0"/>
              </a:rPr>
              <a:t>is an ideal product for Housing Finance sector, but also utilize for other ventures as well. </a:t>
            </a: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u="sng" dirty="0">
                <a:solidFill>
                  <a:schemeClr val="bg2">
                    <a:lumMod val="50000"/>
                  </a:schemeClr>
                </a:solidFill>
                <a:latin typeface="Calibri" panose="020F0502020204030204" pitchFamily="34" charset="0"/>
              </a:rPr>
              <a:t>Currently Practiced:</a:t>
            </a:r>
          </a:p>
          <a:p>
            <a:pPr marL="0" lvl="1" indent="0">
              <a:buNone/>
            </a:pPr>
            <a:r>
              <a:rPr lang="en-US" sz="1800" dirty="0" smtClean="0">
                <a:solidFill>
                  <a:schemeClr val="bg2">
                    <a:lumMod val="50000"/>
                  </a:schemeClr>
                </a:solidFill>
                <a:latin typeface="Calibri" panose="020F0502020204030204" pitchFamily="34" charset="0"/>
              </a:rPr>
              <a:t>HSBC, DIB, Albaraka etc.</a:t>
            </a:r>
            <a:endParaRPr lang="en-US" sz="1800" dirty="0">
              <a:solidFill>
                <a:schemeClr val="bg2">
                  <a:lumMod val="50000"/>
                </a:schemeClr>
              </a:solidFill>
              <a:latin typeface="Calibri" panose="020F0502020204030204" pitchFamily="34" charset="0"/>
            </a:endParaRPr>
          </a:p>
          <a:p>
            <a:pPr marL="0" indent="0">
              <a:buNone/>
            </a:pPr>
            <a:endParaRPr lang="en-US" sz="2000" dirty="0"/>
          </a:p>
        </p:txBody>
      </p:sp>
      <p:sp>
        <p:nvSpPr>
          <p:cNvPr id="5" name="Rounded Rectangle 4"/>
          <p:cNvSpPr/>
          <p:nvPr/>
        </p:nvSpPr>
        <p:spPr>
          <a:xfrm>
            <a:off x="499534" y="1200944"/>
            <a:ext cx="3132666" cy="546100"/>
          </a:xfrm>
          <a:prstGeom prst="roundRect">
            <a:avLst>
              <a:gd name="adj" fmla="val 14341"/>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sz="2000" dirty="0" smtClean="0">
                <a:ln w="0"/>
                <a:solidFill>
                  <a:schemeClr val="tx1"/>
                </a:solidFill>
                <a:effectLst>
                  <a:outerShdw blurRad="38100" dist="19050" dir="2700000" algn="tl" rotWithShape="0">
                    <a:schemeClr val="dk1">
                      <a:alpha val="40000"/>
                    </a:schemeClr>
                  </a:outerShdw>
                </a:effectLst>
              </a:rPr>
              <a:t>Diminishing </a:t>
            </a:r>
            <a:r>
              <a:rPr lang="en-US" sz="2000" dirty="0" smtClean="0">
                <a:ln w="0"/>
                <a:solidFill>
                  <a:schemeClr val="tx1"/>
                </a:solidFill>
                <a:effectLst>
                  <a:outerShdw blurRad="38100" dist="19050" dir="2700000" algn="tl" rotWithShape="0">
                    <a:schemeClr val="dk1">
                      <a:alpha val="40000"/>
                    </a:schemeClr>
                  </a:outerShdw>
                </a:effectLst>
                <a:latin typeface="+mj-lt"/>
              </a:rPr>
              <a:t>Musharkah</a:t>
            </a:r>
            <a:endParaRPr lang="en-US" sz="2000" dirty="0">
              <a:ln w="0"/>
              <a:solidFill>
                <a:schemeClr val="tx1"/>
              </a:solidFill>
              <a:effectLst>
                <a:outerShdw blurRad="38100" dist="19050" dir="2700000" algn="tl" rotWithShape="0">
                  <a:schemeClr val="dk1">
                    <a:alpha val="40000"/>
                  </a:schemeClr>
                </a:outerShdw>
              </a:effectLst>
              <a:latin typeface="+mj-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7" name="Picture 2" descr="http://legionfive.com/wp-content/uploads/microhouse_2-300x225.png"/>
          <p:cNvPicPr>
            <a:picLocks noChangeAspect="1" noChangeArrowheads="1"/>
          </p:cNvPicPr>
          <p:nvPr/>
        </p:nvPicPr>
        <p:blipFill>
          <a:blip r:embed="rId3"/>
          <a:srcRect/>
          <a:stretch>
            <a:fillRect/>
          </a:stretch>
        </p:blipFill>
        <p:spPr bwMode="auto">
          <a:xfrm>
            <a:off x="9504608" y="2438712"/>
            <a:ext cx="2010317" cy="2249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3772546496"/>
      </p:ext>
    </p:extLst>
  </p:cSld>
  <p:clrMapOvr>
    <a:masterClrMapping/>
  </p:clrMapOvr>
  <mc:AlternateContent xmlns:mc="http://schemas.openxmlformats.org/markup-compatibility/2006" xmlns:p14="http://schemas.microsoft.com/office/powerpoint/2010/main">
    <mc:Choice Requires="p14">
      <p:transition spd="slow" p14:dur="2000" advTm="43482"/>
    </mc:Choice>
    <mc:Fallback xmlns="">
      <p:transition spd="slow" advTm="4348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74134" y="0"/>
            <a:ext cx="8596668" cy="1117600"/>
          </a:xfrm>
          <a:prstGeom prst="rect">
            <a:avLst/>
          </a:prstGeom>
          <a:solidFill>
            <a:schemeClr val="accent4"/>
          </a:solidFill>
          <a:ln w="9525" algn="ctr">
            <a:noFill/>
            <a:miter lim="800000"/>
            <a:headEnd/>
            <a:tailEnd/>
          </a:ln>
          <a:effectLst/>
        </p:spPr>
        <p:txBody>
          <a:bodyPr anchor="ctr"/>
          <a:lstStyle/>
          <a:p>
            <a:pPr algn="ctr"/>
            <a:r>
              <a:rPr lang="en-US" sz="3600" b="1" dirty="0" smtClean="0">
                <a:solidFill>
                  <a:srgbClr val="FFFFFF"/>
                </a:solidFill>
                <a:cs typeface="Arial" charset="0"/>
              </a:rPr>
              <a:t>Islamic Finance Products - Charity</a:t>
            </a:r>
            <a:endParaRPr lang="en-GB" sz="3600" b="1" dirty="0">
              <a:solidFill>
                <a:srgbClr val="FFFFFF"/>
              </a:solidFill>
              <a:cs typeface="Arial" charset="0"/>
            </a:endParaRPr>
          </a:p>
        </p:txBody>
      </p:sp>
      <p:sp>
        <p:nvSpPr>
          <p:cNvPr id="3" name="Content Placeholder 2"/>
          <p:cNvSpPr>
            <a:spLocks noGrp="1"/>
          </p:cNvSpPr>
          <p:nvPr>
            <p:ph idx="1"/>
          </p:nvPr>
        </p:nvSpPr>
        <p:spPr>
          <a:xfrm>
            <a:off x="474134" y="2202266"/>
            <a:ext cx="8596668" cy="4545011"/>
          </a:xfrm>
        </p:spPr>
        <p:txBody>
          <a:bodyPr>
            <a:normAutofit/>
          </a:bodyPr>
          <a:lstStyle/>
          <a:p>
            <a:pPr marL="0" lvl="0" indent="0">
              <a:buNone/>
            </a:pPr>
            <a:r>
              <a:rPr lang="en-US" u="sng" dirty="0" smtClean="0">
                <a:solidFill>
                  <a:schemeClr val="bg2">
                    <a:lumMod val="50000"/>
                  </a:schemeClr>
                </a:solidFill>
                <a:latin typeface="Calibri" panose="020F0502020204030204" pitchFamily="34" charset="0"/>
              </a:rPr>
              <a:t>Qard-e-</a:t>
            </a:r>
            <a:r>
              <a:rPr lang="en-US" u="sng" dirty="0" err="1" smtClean="0">
                <a:solidFill>
                  <a:schemeClr val="bg2">
                    <a:lumMod val="50000"/>
                  </a:schemeClr>
                </a:solidFill>
                <a:latin typeface="Calibri" panose="020F0502020204030204" pitchFamily="34" charset="0"/>
              </a:rPr>
              <a:t>Hassana</a:t>
            </a:r>
            <a:r>
              <a:rPr lang="en-US" dirty="0" smtClean="0">
                <a:solidFill>
                  <a:schemeClr val="bg2">
                    <a:lumMod val="50000"/>
                  </a:schemeClr>
                </a:solidFill>
                <a:latin typeface="Calibri" panose="020F0502020204030204" pitchFamily="34" charset="0"/>
              </a:rPr>
              <a:t> </a:t>
            </a:r>
            <a:r>
              <a:rPr lang="en-US" dirty="0">
                <a:solidFill>
                  <a:schemeClr val="bg2">
                    <a:lumMod val="50000"/>
                  </a:schemeClr>
                </a:solidFill>
                <a:latin typeface="Calibri" panose="020F0502020204030204" pitchFamily="34" charset="0"/>
              </a:rPr>
              <a:t>Model,  Waqf Model, </a:t>
            </a:r>
            <a:r>
              <a:rPr lang="en-US" dirty="0" smtClean="0">
                <a:solidFill>
                  <a:schemeClr val="bg2">
                    <a:lumMod val="50000"/>
                  </a:schemeClr>
                </a:solidFill>
                <a:latin typeface="Calibri" panose="020F0502020204030204" pitchFamily="34" charset="0"/>
              </a:rPr>
              <a:t>Zakat </a:t>
            </a:r>
            <a:r>
              <a:rPr lang="en-US" dirty="0">
                <a:solidFill>
                  <a:schemeClr val="bg2">
                    <a:lumMod val="50000"/>
                  </a:schemeClr>
                </a:solidFill>
                <a:latin typeface="Calibri" panose="020F0502020204030204" pitchFamily="34" charset="0"/>
              </a:rPr>
              <a:t>Model, Cooperative Model</a:t>
            </a:r>
            <a:r>
              <a:rPr lang="en-US" dirty="0" smtClean="0">
                <a:solidFill>
                  <a:schemeClr val="bg2">
                    <a:lumMod val="50000"/>
                  </a:schemeClr>
                </a:solidFill>
                <a:latin typeface="Calibri" panose="020F0502020204030204" pitchFamily="34" charset="0"/>
              </a:rPr>
              <a:t>, BMTs,  </a:t>
            </a:r>
            <a:r>
              <a:rPr lang="en-US" dirty="0">
                <a:solidFill>
                  <a:schemeClr val="bg2">
                    <a:lumMod val="50000"/>
                  </a:schemeClr>
                </a:solidFill>
                <a:latin typeface="Calibri" panose="020F0502020204030204" pitchFamily="34" charset="0"/>
              </a:rPr>
              <a:t>Micro Takaful ( Islamic Micro insurance )</a:t>
            </a: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 :</a:t>
            </a:r>
          </a:p>
          <a:p>
            <a:pPr marL="0" lvl="1" indent="0">
              <a:buNone/>
            </a:pPr>
            <a:r>
              <a:rPr lang="en-US" sz="1800" u="sng" dirty="0" smtClean="0">
                <a:solidFill>
                  <a:schemeClr val="bg2">
                    <a:lumMod val="50000"/>
                  </a:schemeClr>
                </a:solidFill>
                <a:latin typeface="Calibri" panose="020F0502020204030204" pitchFamily="34" charset="0"/>
              </a:rPr>
              <a:t>Qard-e-</a:t>
            </a:r>
            <a:r>
              <a:rPr lang="en-US" sz="1800" u="sng" dirty="0" err="1" smtClean="0">
                <a:solidFill>
                  <a:schemeClr val="bg2">
                    <a:lumMod val="50000"/>
                  </a:schemeClr>
                </a:solidFill>
                <a:latin typeface="Calibri" panose="020F0502020204030204" pitchFamily="34" charset="0"/>
              </a:rPr>
              <a:t>Hassana</a:t>
            </a:r>
            <a:r>
              <a:rPr lang="en-US" sz="1800" dirty="0" smtClean="0">
                <a:solidFill>
                  <a:schemeClr val="bg2">
                    <a:lumMod val="50000"/>
                  </a:schemeClr>
                </a:solidFill>
                <a:latin typeface="Calibri" panose="020F0502020204030204" pitchFamily="34" charset="0"/>
              </a:rPr>
              <a:t> </a:t>
            </a:r>
            <a:r>
              <a:rPr lang="en-US" sz="1800" dirty="0">
                <a:solidFill>
                  <a:schemeClr val="bg2">
                    <a:lumMod val="50000"/>
                  </a:schemeClr>
                </a:solidFill>
                <a:latin typeface="Calibri" panose="020F0502020204030204" pitchFamily="34" charset="0"/>
              </a:rPr>
              <a:t>: for Emergency Loan, benevolence loan, Student, Maternity etc</a:t>
            </a:r>
          </a:p>
          <a:p>
            <a:pPr marL="0" lvl="1" indent="0">
              <a:buNone/>
            </a:pPr>
            <a:r>
              <a:rPr lang="en-US" sz="1800" dirty="0">
                <a:solidFill>
                  <a:schemeClr val="bg2">
                    <a:lumMod val="50000"/>
                  </a:schemeClr>
                </a:solidFill>
                <a:latin typeface="Calibri" panose="020F0502020204030204" pitchFamily="34" charset="0"/>
              </a:rPr>
              <a:t>Zakat : Health, Shelter, Safety net programs, Education and where Zakat applicable. </a:t>
            </a:r>
            <a:r>
              <a:rPr lang="en-US" sz="1800" dirty="0" smtClean="0">
                <a:solidFill>
                  <a:schemeClr val="bg2">
                    <a:lumMod val="50000"/>
                  </a:schemeClr>
                </a:solidFill>
                <a:latin typeface="Calibri" panose="020F0502020204030204" pitchFamily="34" charset="0"/>
              </a:rPr>
              <a:t> MicroTakaful</a:t>
            </a:r>
            <a:r>
              <a:rPr lang="en-US" sz="1800" b="1" dirty="0">
                <a:solidFill>
                  <a:schemeClr val="bg2">
                    <a:lumMod val="50000"/>
                  </a:schemeClr>
                </a:solidFill>
                <a:latin typeface="Calibri" panose="020F0502020204030204" pitchFamily="34" charset="0"/>
              </a:rPr>
              <a:t>: </a:t>
            </a:r>
            <a:r>
              <a:rPr lang="en-US" sz="1800" dirty="0">
                <a:solidFill>
                  <a:schemeClr val="bg2">
                    <a:lumMod val="50000"/>
                  </a:schemeClr>
                </a:solidFill>
                <a:latin typeface="Calibri" panose="020F0502020204030204" pitchFamily="34" charset="0"/>
              </a:rPr>
              <a:t>Micro Risk Management, Crop &amp; Livestock Insurance etc.</a:t>
            </a: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u="sng" dirty="0">
                <a:solidFill>
                  <a:schemeClr val="bg2">
                    <a:lumMod val="50000"/>
                  </a:schemeClr>
                </a:solidFill>
                <a:latin typeface="Calibri" panose="020F0502020204030204" pitchFamily="34" charset="0"/>
              </a:rPr>
              <a:t>Currently </a:t>
            </a:r>
            <a:r>
              <a:rPr lang="en-US" sz="1800" b="1" u="sng" dirty="0" smtClean="0">
                <a:solidFill>
                  <a:schemeClr val="bg2">
                    <a:lumMod val="50000"/>
                  </a:schemeClr>
                </a:solidFill>
                <a:latin typeface="Calibri" panose="020F0502020204030204" pitchFamily="34" charset="0"/>
              </a:rPr>
              <a:t>Practiced</a:t>
            </a:r>
            <a:endParaRPr lang="en-US" sz="1800" b="1" u="sng" dirty="0">
              <a:solidFill>
                <a:schemeClr val="bg2">
                  <a:lumMod val="50000"/>
                </a:schemeClr>
              </a:solidFill>
              <a:latin typeface="Calibri" panose="020F0502020204030204" pitchFamily="34" charset="0"/>
            </a:endParaRPr>
          </a:p>
          <a:p>
            <a:pPr marL="0" lvl="1" indent="0">
              <a:buNone/>
            </a:pPr>
            <a:r>
              <a:rPr lang="en-US" sz="1800" dirty="0">
                <a:solidFill>
                  <a:schemeClr val="bg2">
                    <a:lumMod val="50000"/>
                  </a:schemeClr>
                </a:solidFill>
                <a:latin typeface="Calibri" panose="020F0502020204030204" pitchFamily="34" charset="0"/>
              </a:rPr>
              <a:t>AIMS- Malaysia,  Akhuwat, Awqaf South Africa , </a:t>
            </a:r>
            <a:endParaRPr lang="en-US" sz="1800" dirty="0" smtClean="0">
              <a:solidFill>
                <a:schemeClr val="bg2">
                  <a:lumMod val="50000"/>
                </a:schemeClr>
              </a:solidFill>
              <a:latin typeface="Calibri" panose="020F0502020204030204" pitchFamily="34" charset="0"/>
            </a:endParaRPr>
          </a:p>
          <a:p>
            <a:pPr marL="0" lvl="1" indent="0">
              <a:buNone/>
            </a:pPr>
            <a:r>
              <a:rPr lang="en-US" sz="1800" dirty="0" smtClean="0">
                <a:solidFill>
                  <a:schemeClr val="bg2">
                    <a:lumMod val="50000"/>
                  </a:schemeClr>
                </a:solidFill>
                <a:latin typeface="Calibri" panose="020F0502020204030204" pitchFamily="34" charset="0"/>
              </a:rPr>
              <a:t>Al-Amal Microfinance bank, BMTs - Indonesia etc</a:t>
            </a:r>
            <a:endParaRPr lang="en-US" sz="1800" dirty="0">
              <a:solidFill>
                <a:schemeClr val="bg2">
                  <a:lumMod val="50000"/>
                </a:schemeClr>
              </a:solidFill>
              <a:latin typeface="Calibri" panose="020F0502020204030204" pitchFamily="34" charset="0"/>
            </a:endParaRPr>
          </a:p>
        </p:txBody>
      </p:sp>
      <p:sp>
        <p:nvSpPr>
          <p:cNvPr id="5" name="Rounded Rectangle 4"/>
          <p:cNvSpPr/>
          <p:nvPr/>
        </p:nvSpPr>
        <p:spPr>
          <a:xfrm>
            <a:off x="474134" y="1239044"/>
            <a:ext cx="3132666" cy="546100"/>
          </a:xfrm>
          <a:prstGeom prst="roundRect">
            <a:avLst>
              <a:gd name="adj" fmla="val 14341"/>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sz="2000" dirty="0" smtClean="0">
                <a:ln w="0"/>
                <a:solidFill>
                  <a:schemeClr val="tx1"/>
                </a:solidFill>
                <a:effectLst>
                  <a:outerShdw blurRad="38100" dist="19050" dir="2700000" algn="tl" rotWithShape="0">
                    <a:schemeClr val="dk1">
                      <a:alpha val="40000"/>
                    </a:schemeClr>
                  </a:outerShdw>
                </a:effectLst>
                <a:latin typeface="+mj-lt"/>
              </a:rPr>
              <a:t>Other Products</a:t>
            </a:r>
            <a:endParaRPr lang="en-US" sz="2000" dirty="0">
              <a:ln w="0"/>
              <a:solidFill>
                <a:schemeClr val="tx1"/>
              </a:solidFill>
              <a:effectLst>
                <a:outerShdw blurRad="38100" dist="19050" dir="2700000" algn="tl" rotWithShape="0">
                  <a:schemeClr val="dk1">
                    <a:alpha val="40000"/>
                  </a:schemeClr>
                </a:outerShdw>
              </a:effectLst>
              <a:latin typeface="+mj-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7" name="Picture 6" descr="2989588964_9824c1d1a7.jpg"/>
          <p:cNvPicPr>
            <a:picLocks noChangeAspect="1"/>
          </p:cNvPicPr>
          <p:nvPr/>
        </p:nvPicPr>
        <p:blipFill>
          <a:blip r:embed="rId3"/>
          <a:stretch>
            <a:fillRect/>
          </a:stretch>
        </p:blipFill>
        <p:spPr>
          <a:xfrm>
            <a:off x="9070802" y="2684966"/>
            <a:ext cx="2376495" cy="2221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897917330"/>
      </p:ext>
    </p:extLst>
  </p:cSld>
  <p:clrMapOvr>
    <a:masterClrMapping/>
  </p:clrMapOvr>
  <mc:AlternateContent xmlns:mc="http://schemas.openxmlformats.org/markup-compatibility/2006" xmlns:p14="http://schemas.microsoft.com/office/powerpoint/2010/main">
    <mc:Choice Requires="p14">
      <p:transition spd="slow" p14:dur="2000" advTm="42966"/>
    </mc:Choice>
    <mc:Fallback xmlns="">
      <p:transition spd="slow" advTm="4296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a:xfrm>
            <a:off x="1171085" y="927100"/>
            <a:ext cx="9949759" cy="5694630"/>
          </a:xfrm>
        </p:spPr>
        <p:txBody>
          <a:bodyPr>
            <a:normAutofit/>
          </a:bodyPr>
          <a:lstStyle/>
          <a:p>
            <a:pPr algn="just">
              <a:buFont typeface="Wingdings 3" pitchFamily="18" charset="2"/>
              <a:buNone/>
            </a:pPr>
            <a:r>
              <a:rPr lang="en-GB" sz="2000" b="1" dirty="0" smtClean="0">
                <a:cs typeface="Times New Roman" pitchFamily="18" charset="0"/>
              </a:rPr>
              <a:t>orldwide is now estimated at:</a:t>
            </a:r>
          </a:p>
          <a:p>
            <a:pPr algn="just"/>
            <a:r>
              <a:rPr lang="en-GB" sz="2000" b="1" dirty="0" smtClean="0">
                <a:solidFill>
                  <a:schemeClr val="bg1"/>
                </a:solidFill>
                <a:latin typeface="Calibri" panose="020F0502020204030204" pitchFamily="34" charset="0"/>
                <a:cs typeface="Times New Roman" pitchFamily="18" charset="0"/>
              </a:rPr>
              <a:t>Total Islamic Finance Industry Size: USD 2.6+ </a:t>
            </a:r>
            <a:r>
              <a:rPr lang="en-US" sz="2000" b="1" dirty="0" smtClean="0">
                <a:solidFill>
                  <a:schemeClr val="bg1"/>
                </a:solidFill>
                <a:latin typeface="Calibri" panose="020F0502020204030204" pitchFamily="34" charset="0"/>
                <a:cs typeface="Times New Roman" pitchFamily="18" charset="0"/>
              </a:rPr>
              <a:t>Trillion</a:t>
            </a:r>
            <a:r>
              <a:rPr lang="en-GB" sz="2000" b="1" dirty="0" smtClean="0">
                <a:solidFill>
                  <a:schemeClr val="bg1"/>
                </a:solidFill>
                <a:latin typeface="Calibri" panose="020F0502020204030204" pitchFamily="34" charset="0"/>
                <a:cs typeface="Times New Roman" pitchFamily="18" charset="0"/>
              </a:rPr>
              <a:t>  </a:t>
            </a:r>
          </a:p>
          <a:p>
            <a:pPr algn="just"/>
            <a:r>
              <a:rPr lang="en-GB" sz="2000" b="1" dirty="0" smtClean="0">
                <a:solidFill>
                  <a:schemeClr val="bg1"/>
                </a:solidFill>
                <a:latin typeface="Calibri" panose="020F0502020204030204" pitchFamily="34" charset="0"/>
                <a:cs typeface="Times New Roman" pitchFamily="18" charset="0"/>
              </a:rPr>
              <a:t>2500 + Islamic Financial Institutions in 102 Countries</a:t>
            </a:r>
          </a:p>
          <a:p>
            <a:pPr algn="just"/>
            <a:endParaRPr lang="en-GB" sz="2000" b="1" dirty="0" smtClean="0">
              <a:solidFill>
                <a:schemeClr val="bg1"/>
              </a:solidFill>
              <a:latin typeface="Calibri" panose="020F0502020204030204" pitchFamily="34" charset="0"/>
              <a:cs typeface="Times New Roman" pitchFamily="18" charset="0"/>
            </a:endParaRPr>
          </a:p>
          <a:p>
            <a:pPr algn="just"/>
            <a:endParaRPr lang="en-GB" sz="2000" b="1" dirty="0" smtClean="0">
              <a:solidFill>
                <a:schemeClr val="bg1"/>
              </a:solidFill>
              <a:latin typeface="Calibri" panose="020F0502020204030204" pitchFamily="34" charset="0"/>
              <a:cs typeface="Times New Roman" pitchFamily="18" charset="0"/>
            </a:endParaRPr>
          </a:p>
          <a:p>
            <a:pPr algn="just"/>
            <a:endParaRPr lang="en-GB" sz="2000" b="1" dirty="0" smtClean="0">
              <a:solidFill>
                <a:schemeClr val="bg1"/>
              </a:solidFill>
              <a:latin typeface="Calibri" panose="020F0502020204030204" pitchFamily="34" charset="0"/>
              <a:cs typeface="Times New Roman" pitchFamily="18" charset="0"/>
            </a:endParaRPr>
          </a:p>
          <a:p>
            <a:pPr algn="just">
              <a:buNone/>
            </a:pPr>
            <a:endParaRPr lang="en-GB" sz="2000" b="1" dirty="0" smtClean="0">
              <a:solidFill>
                <a:schemeClr val="bg1"/>
              </a:solidFill>
              <a:latin typeface="Calibri" panose="020F0502020204030204" pitchFamily="34" charset="0"/>
              <a:cs typeface="Times New Roman" pitchFamily="18" charset="0"/>
            </a:endParaRPr>
          </a:p>
          <a:p>
            <a:pPr algn="just"/>
            <a:endParaRPr lang="en-GB" sz="2000" b="1" dirty="0" smtClean="0">
              <a:solidFill>
                <a:schemeClr val="bg1"/>
              </a:solidFill>
              <a:latin typeface="Calibri" panose="020F0502020204030204" pitchFamily="34" charset="0"/>
              <a:cs typeface="Times New Roman" pitchFamily="18" charset="0"/>
            </a:endParaRPr>
          </a:p>
          <a:p>
            <a:pPr algn="just"/>
            <a:endParaRPr lang="en-GB" sz="2000" b="1" dirty="0" smtClean="0">
              <a:solidFill>
                <a:schemeClr val="bg1"/>
              </a:solidFill>
              <a:latin typeface="Calibri" panose="020F0502020204030204" pitchFamily="34" charset="0"/>
              <a:cs typeface="Times New Roman" pitchFamily="18" charset="0"/>
            </a:endParaRPr>
          </a:p>
          <a:p>
            <a:pPr algn="just"/>
            <a:endParaRPr lang="en-GB" sz="2000" b="1" dirty="0" smtClean="0">
              <a:solidFill>
                <a:schemeClr val="bg1"/>
              </a:solidFill>
              <a:latin typeface="Calibri" panose="020F0502020204030204" pitchFamily="34" charset="0"/>
              <a:cs typeface="Times New Roman" pitchFamily="18" charset="0"/>
            </a:endParaRPr>
          </a:p>
          <a:p>
            <a:pPr algn="just"/>
            <a:r>
              <a:rPr lang="en-GB" sz="2000" b="1" dirty="0" smtClean="0">
                <a:solidFill>
                  <a:schemeClr val="bg1"/>
                </a:solidFill>
                <a:latin typeface="Calibri" panose="020F0502020204030204" pitchFamily="34" charset="0"/>
                <a:cs typeface="Times New Roman" pitchFamily="18" charset="0"/>
              </a:rPr>
              <a:t>600 + Islamic Banking and Finance Education and Training Institutions. </a:t>
            </a:r>
          </a:p>
          <a:p>
            <a:pPr algn="just"/>
            <a:r>
              <a:rPr lang="en-US" sz="2000" b="1" dirty="0" smtClean="0">
                <a:solidFill>
                  <a:schemeClr val="bg1"/>
                </a:solidFill>
                <a:latin typeface="Calibri" panose="020F0502020204030204" pitchFamily="34" charset="0"/>
                <a:cs typeface="Times New Roman" pitchFamily="18" charset="0"/>
              </a:rPr>
              <a:t>By the end of 2020, the total volume of Islamic Finance Industry is expected to be USD 2.8 trillion.</a:t>
            </a:r>
          </a:p>
          <a:p>
            <a:pPr algn="just"/>
            <a:endParaRPr lang="en-GB" sz="2000" b="1" dirty="0" smtClean="0">
              <a:solidFill>
                <a:schemeClr val="bg1"/>
              </a:solidFill>
              <a:latin typeface="Calibri" panose="020F0502020204030204" pitchFamily="34" charset="0"/>
              <a:cs typeface="Times New Roman" pitchFamily="18" charset="0"/>
            </a:endParaRPr>
          </a:p>
          <a:p>
            <a:pPr algn="just"/>
            <a:endParaRPr lang="en-GB" sz="2800" b="1" dirty="0" smtClean="0">
              <a:solidFill>
                <a:schemeClr val="bg1"/>
              </a:solidFill>
              <a:cs typeface="Times New Roman" pitchFamily="18" charset="0"/>
            </a:endParaRPr>
          </a:p>
          <a:p>
            <a:pPr algn="just"/>
            <a:endParaRPr lang="en-GB" sz="2800" b="1" dirty="0" smtClean="0">
              <a:solidFill>
                <a:schemeClr val="bg1"/>
              </a:solidFill>
              <a:cs typeface="Times New Roman" pitchFamily="18" charset="0"/>
            </a:endParaRPr>
          </a:p>
        </p:txBody>
      </p:sp>
      <p:sp>
        <p:nvSpPr>
          <p:cNvPr id="5" name="Text Box 23"/>
          <p:cNvSpPr txBox="1">
            <a:spLocks noChangeArrowheads="1"/>
          </p:cNvSpPr>
          <p:nvPr/>
        </p:nvSpPr>
        <p:spPr bwMode="auto">
          <a:xfrm>
            <a:off x="605367" y="0"/>
            <a:ext cx="8393778" cy="927100"/>
          </a:xfrm>
          <a:prstGeom prst="rect">
            <a:avLst/>
          </a:prstGeom>
          <a:solidFill>
            <a:schemeClr val="accent4"/>
          </a:solidFill>
          <a:ln w="9525" algn="ctr">
            <a:noFill/>
            <a:miter lim="800000"/>
            <a:headEnd/>
            <a:tailEnd/>
          </a:ln>
          <a:effectLst/>
        </p:spPr>
        <p:txBody>
          <a:bodyPr vert="horz" lIns="91440" tIns="45720" rIns="91440" bIns="45720" rtlCol="0" anchor="ctr">
            <a:normAutofit/>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r>
              <a:rPr kumimoji="0" lang="en-US" sz="3200" b="1" i="0" u="none" strike="noStrike" kern="1200" cap="none" spc="0" normalizeH="0" baseline="0" noProof="0" dirty="0" smtClean="0">
                <a:ln>
                  <a:noFill/>
                </a:ln>
                <a:solidFill>
                  <a:srgbClr val="FFFFFF"/>
                </a:solidFill>
                <a:effectLst/>
                <a:uLnTx/>
                <a:uFillTx/>
                <a:latin typeface="+mj-lt"/>
                <a:ea typeface="+mj-ea"/>
                <a:cs typeface="Arial" charset="0"/>
              </a:rPr>
              <a:t>Global Size</a:t>
            </a:r>
            <a:r>
              <a:rPr kumimoji="0" lang="en-US" sz="3200" b="1" i="0" u="none" strike="noStrike" kern="1200" cap="none" spc="0" normalizeH="0" noProof="0" dirty="0" smtClean="0">
                <a:ln>
                  <a:noFill/>
                </a:ln>
                <a:solidFill>
                  <a:srgbClr val="FFFFFF"/>
                </a:solidFill>
                <a:effectLst/>
                <a:uLnTx/>
                <a:uFillTx/>
                <a:latin typeface="+mj-lt"/>
                <a:ea typeface="+mj-ea"/>
                <a:cs typeface="Arial" charset="0"/>
              </a:rPr>
              <a:t> of Islamic Finance</a:t>
            </a:r>
            <a:endParaRPr kumimoji="0" lang="en-US" sz="3200" b="1" i="0" u="none" strike="noStrike" kern="1200" cap="none" spc="0" normalizeH="0" baseline="0" noProof="0" dirty="0" smtClean="0">
              <a:ln>
                <a:noFill/>
              </a:ln>
              <a:solidFill>
                <a:srgbClr val="FFFFFF"/>
              </a:solidFill>
              <a:effectLst/>
              <a:uLnTx/>
              <a:uFillTx/>
              <a:latin typeface="+mj-lt"/>
              <a:ea typeface="+mj-ea"/>
              <a:cs typeface="Arial"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6" name="Picture 2" descr="http://alhudacibe.com/img01/pressrelease/pressrelease75.jpg"/>
          <p:cNvPicPr>
            <a:picLocks noChangeAspect="1" noChangeArrowheads="1"/>
          </p:cNvPicPr>
          <p:nvPr/>
        </p:nvPicPr>
        <p:blipFill>
          <a:blip r:embed="rId3"/>
          <a:srcRect/>
          <a:stretch>
            <a:fillRect/>
          </a:stretch>
        </p:blipFill>
        <p:spPr bwMode="auto">
          <a:xfrm>
            <a:off x="1660703" y="2289646"/>
            <a:ext cx="6283105" cy="2969538"/>
          </a:xfrm>
          <a:prstGeom prst="rect">
            <a:avLst/>
          </a:prstGeom>
          <a:noFill/>
        </p:spPr>
      </p:pic>
      <p:sp>
        <p:nvSpPr>
          <p:cNvPr id="8" name="TextBox 7"/>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a:xfrm>
            <a:off x="703091" y="1553880"/>
            <a:ext cx="9435388" cy="5780637"/>
          </a:xfrm>
        </p:spPr>
        <p:txBody>
          <a:bodyPr>
            <a:normAutofit/>
          </a:bodyPr>
          <a:lstStyle/>
          <a:p>
            <a:pPr algn="just"/>
            <a:r>
              <a:rPr lang="en-GB" sz="2000" b="1" dirty="0" smtClean="0">
                <a:solidFill>
                  <a:schemeClr val="bg1"/>
                </a:solidFill>
                <a:latin typeface="Calibri" panose="020F0502020204030204" pitchFamily="34" charset="0"/>
                <a:cs typeface="Times New Roman" pitchFamily="18" charset="0"/>
              </a:rPr>
              <a:t>Share of Islamic Banking in Islamic Finance: 80%</a:t>
            </a:r>
          </a:p>
          <a:p>
            <a:pPr algn="just">
              <a:buNone/>
            </a:pPr>
            <a:endParaRPr lang="en-GB" sz="2000" b="1" dirty="0" smtClean="0">
              <a:solidFill>
                <a:schemeClr val="bg1"/>
              </a:solidFill>
              <a:latin typeface="Calibri" panose="020F0502020204030204" pitchFamily="34" charset="0"/>
              <a:cs typeface="Times New Roman" pitchFamily="18" charset="0"/>
            </a:endParaRPr>
          </a:p>
          <a:p>
            <a:pPr algn="just"/>
            <a:r>
              <a:rPr lang="en-GB" sz="2000" b="1" dirty="0" smtClean="0">
                <a:solidFill>
                  <a:schemeClr val="bg1"/>
                </a:solidFill>
                <a:latin typeface="Calibri" panose="020F0502020204030204" pitchFamily="34" charset="0"/>
                <a:cs typeface="Times New Roman" pitchFamily="18" charset="0"/>
              </a:rPr>
              <a:t> Total Size USD 1.85 Trillion </a:t>
            </a:r>
          </a:p>
          <a:p>
            <a:pPr algn="just"/>
            <a:endParaRPr lang="en-GB" sz="2000" b="1" dirty="0" smtClean="0">
              <a:solidFill>
                <a:schemeClr val="bg1"/>
              </a:solidFill>
              <a:latin typeface="Calibri" panose="020F0502020204030204" pitchFamily="34" charset="0"/>
              <a:cs typeface="Times New Roman" pitchFamily="18" charset="0"/>
            </a:endParaRPr>
          </a:p>
          <a:p>
            <a:pPr algn="just"/>
            <a:r>
              <a:rPr lang="en-GB" sz="2000" b="1" dirty="0" smtClean="0">
                <a:solidFill>
                  <a:schemeClr val="bg1"/>
                </a:solidFill>
                <a:latin typeface="Calibri" panose="020F0502020204030204" pitchFamily="34" charset="0"/>
                <a:cs typeface="Times New Roman" pitchFamily="18" charset="0"/>
              </a:rPr>
              <a:t>In 100+ Countries.</a:t>
            </a:r>
          </a:p>
          <a:p>
            <a:pPr algn="just"/>
            <a:endParaRPr lang="en-GB" sz="2000" b="1" dirty="0" smtClean="0">
              <a:solidFill>
                <a:schemeClr val="bg1"/>
              </a:solidFill>
              <a:latin typeface="Calibri" panose="020F0502020204030204" pitchFamily="34" charset="0"/>
              <a:cs typeface="Times New Roman" pitchFamily="18" charset="0"/>
            </a:endParaRPr>
          </a:p>
          <a:p>
            <a:pPr algn="just"/>
            <a:r>
              <a:rPr lang="en-GB" sz="2000" b="1" dirty="0" smtClean="0">
                <a:solidFill>
                  <a:schemeClr val="bg1"/>
                </a:solidFill>
                <a:latin typeface="Calibri" panose="020F0502020204030204" pitchFamily="34" charset="0"/>
                <a:cs typeface="Times New Roman" pitchFamily="18" charset="0"/>
              </a:rPr>
              <a:t>Major Markets: </a:t>
            </a:r>
            <a:r>
              <a:rPr lang="en-GB" sz="2000" dirty="0" smtClean="0">
                <a:solidFill>
                  <a:schemeClr val="bg1"/>
                </a:solidFill>
                <a:latin typeface="Calibri" panose="020F0502020204030204" pitchFamily="34" charset="0"/>
                <a:cs typeface="Times New Roman" pitchFamily="18" charset="0"/>
              </a:rPr>
              <a:t>Malaysia, KSA, UAE, Qatar, Pakistan, Iran, Indonesia etc. </a:t>
            </a:r>
          </a:p>
          <a:p>
            <a:pPr algn="just">
              <a:buNone/>
            </a:pPr>
            <a:endParaRPr lang="en-GB" sz="2000" dirty="0" smtClean="0">
              <a:solidFill>
                <a:schemeClr val="bg1"/>
              </a:solidFill>
              <a:latin typeface="Calibri" panose="020F0502020204030204" pitchFamily="34" charset="0"/>
              <a:cs typeface="Times New Roman" pitchFamily="18" charset="0"/>
            </a:endParaRPr>
          </a:p>
          <a:p>
            <a:pPr algn="just"/>
            <a:r>
              <a:rPr lang="en-GB" sz="2000" b="1" dirty="0" smtClean="0">
                <a:solidFill>
                  <a:schemeClr val="bg1"/>
                </a:solidFill>
                <a:latin typeface="Calibri" panose="020F0502020204030204" pitchFamily="34" charset="0"/>
                <a:cs typeface="Times New Roman" pitchFamily="18" charset="0"/>
              </a:rPr>
              <a:t>Future Markets</a:t>
            </a:r>
            <a:r>
              <a:rPr lang="en-GB" sz="2000" dirty="0" smtClean="0">
                <a:solidFill>
                  <a:schemeClr val="bg1"/>
                </a:solidFill>
                <a:latin typeface="Calibri" panose="020F0502020204030204" pitchFamily="34" charset="0"/>
                <a:cs typeface="Times New Roman" pitchFamily="18" charset="0"/>
              </a:rPr>
              <a:t>: Central Asia, East &amp; West Africa, Eastern Europe, India, Russia etc</a:t>
            </a:r>
          </a:p>
          <a:p>
            <a:pPr algn="just"/>
            <a:endParaRPr lang="en-GB" sz="2800" dirty="0" smtClean="0">
              <a:solidFill>
                <a:schemeClr val="bg1"/>
              </a:solidFill>
              <a:cs typeface="Times New Roman" pitchFamily="18" charset="0"/>
            </a:endParaRPr>
          </a:p>
          <a:p>
            <a:pPr algn="just"/>
            <a:endParaRPr lang="en-GB" sz="2800" b="1" dirty="0" smtClean="0">
              <a:solidFill>
                <a:schemeClr val="bg1"/>
              </a:solidFill>
              <a:cs typeface="Times New Roman" pitchFamily="18" charset="0"/>
            </a:endParaRPr>
          </a:p>
          <a:p>
            <a:pPr algn="just">
              <a:buNone/>
            </a:pPr>
            <a:endParaRPr lang="en-GB" sz="2800" b="1" dirty="0" smtClean="0">
              <a:solidFill>
                <a:schemeClr val="bg1"/>
              </a:solidFill>
              <a:cs typeface="Times New Roman" pitchFamily="18" charset="0"/>
            </a:endParaRPr>
          </a:p>
          <a:p>
            <a:pPr algn="just"/>
            <a:endParaRPr lang="en-GB" sz="2800" b="1" dirty="0" smtClean="0">
              <a:solidFill>
                <a:schemeClr val="bg1"/>
              </a:solidFill>
              <a:cs typeface="Times New Roman" pitchFamily="18" charset="0"/>
            </a:endParaRPr>
          </a:p>
          <a:p>
            <a:pPr algn="just"/>
            <a:endParaRPr lang="en-GB" sz="2400" b="1" dirty="0" smtClean="0">
              <a:cs typeface="Times New Roman" pitchFamily="18" charset="0"/>
            </a:endParaRPr>
          </a:p>
        </p:txBody>
      </p:sp>
      <p:sp>
        <p:nvSpPr>
          <p:cNvPr id="5" name="Text Box 23"/>
          <p:cNvSpPr txBox="1">
            <a:spLocks noChangeArrowheads="1"/>
          </p:cNvSpPr>
          <p:nvPr/>
        </p:nvSpPr>
        <p:spPr bwMode="auto">
          <a:xfrm>
            <a:off x="605367" y="0"/>
            <a:ext cx="8181802" cy="927100"/>
          </a:xfrm>
          <a:prstGeom prst="rect">
            <a:avLst/>
          </a:prstGeom>
          <a:solidFill>
            <a:schemeClr val="accent4"/>
          </a:solidFill>
          <a:ln w="9525" algn="ctr">
            <a:noFill/>
            <a:miter lim="800000"/>
            <a:headEnd/>
            <a:tailEnd/>
          </a:ln>
          <a:effectLst/>
        </p:spPr>
        <p:txBody>
          <a:bodyPr vert="horz" lIns="91440" tIns="45720" rIns="91440" bIns="45720" rtlCol="0" anchor="ctr">
            <a:normAutofit/>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r>
              <a:rPr kumimoji="0" lang="en-US" sz="3200" b="1" i="0" u="none" strike="noStrike" kern="1200" cap="none" spc="0" normalizeH="0" baseline="0" noProof="0" dirty="0" smtClean="0">
                <a:ln>
                  <a:noFill/>
                </a:ln>
                <a:solidFill>
                  <a:srgbClr val="FFFFFF"/>
                </a:solidFill>
                <a:effectLst/>
                <a:uLnTx/>
                <a:uFillTx/>
                <a:latin typeface="+mj-lt"/>
                <a:ea typeface="+mj-ea"/>
                <a:cs typeface="Arial" charset="0"/>
              </a:rPr>
              <a:t>Islamic Banking Industry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7" name="TextBox 6"/>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9" name="Rectangle 3"/>
          <p:cNvSpPr>
            <a:spLocks noGrp="1"/>
          </p:cNvSpPr>
          <p:nvPr>
            <p:ph idx="1"/>
          </p:nvPr>
        </p:nvSpPr>
        <p:spPr>
          <a:xfrm>
            <a:off x="677333" y="1077363"/>
            <a:ext cx="10241146" cy="5117376"/>
          </a:xfrm>
        </p:spPr>
        <p:txBody>
          <a:bodyPr>
            <a:normAutofit fontScale="92500" lnSpcReduction="10000"/>
          </a:bodyPr>
          <a:lstStyle/>
          <a:p>
            <a:pPr algn="just">
              <a:buFont typeface="Wingdings 3" pitchFamily="18" charset="2"/>
              <a:buNone/>
            </a:pPr>
            <a:endParaRPr lang="en-GB" sz="2000" b="1" dirty="0" smtClean="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Share of Takaful industry in Islamic Finance: 2%</a:t>
            </a: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Total Size USD 30+ Billion </a:t>
            </a: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300+ Takaful Companies/Operators in 57 countries. </a:t>
            </a: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25 Re-Takaful companies</a:t>
            </a: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Major Markets</a:t>
            </a:r>
            <a:r>
              <a:rPr lang="en-GB" dirty="0" smtClean="0">
                <a:solidFill>
                  <a:schemeClr val="bg1"/>
                </a:solidFill>
                <a:latin typeface="Calibri" panose="020F0502020204030204" pitchFamily="34" charset="0"/>
                <a:cs typeface="Times New Roman" pitchFamily="18" charset="0"/>
              </a:rPr>
              <a:t>: Malaysia, UAE, Qatar, Indonesia, Pakistan, KSA.</a:t>
            </a:r>
          </a:p>
          <a:p>
            <a:pPr algn="just"/>
            <a:r>
              <a:rPr lang="en-GB" b="1" dirty="0" smtClean="0">
                <a:solidFill>
                  <a:schemeClr val="bg1"/>
                </a:solidFill>
                <a:latin typeface="Calibri" panose="020F0502020204030204" pitchFamily="34" charset="0"/>
                <a:cs typeface="Times New Roman" pitchFamily="18" charset="0"/>
              </a:rPr>
              <a:t> </a:t>
            </a:r>
          </a:p>
          <a:p>
            <a:pPr algn="just"/>
            <a:r>
              <a:rPr lang="en-GB" b="1" dirty="0" smtClean="0">
                <a:solidFill>
                  <a:schemeClr val="bg1"/>
                </a:solidFill>
                <a:latin typeface="Calibri" panose="020F0502020204030204" pitchFamily="34" charset="0"/>
                <a:cs typeface="Times New Roman" pitchFamily="18" charset="0"/>
              </a:rPr>
              <a:t>Future Markets: </a:t>
            </a:r>
            <a:r>
              <a:rPr lang="en-GB" dirty="0" smtClean="0">
                <a:solidFill>
                  <a:schemeClr val="bg1"/>
                </a:solidFill>
                <a:latin typeface="Calibri" panose="020F0502020204030204" pitchFamily="34" charset="0"/>
                <a:cs typeface="Times New Roman" pitchFamily="18" charset="0"/>
              </a:rPr>
              <a:t>Turkey, Nigeria, Tunisia, Central Asia, Egypt.</a:t>
            </a:r>
          </a:p>
          <a:p>
            <a:pPr algn="just"/>
            <a:endParaRPr lang="en-GB" sz="2400" b="1" dirty="0" smtClean="0">
              <a:cs typeface="Times New Roman" pitchFamily="18" charset="0"/>
            </a:endParaRPr>
          </a:p>
        </p:txBody>
      </p:sp>
      <p:sp>
        <p:nvSpPr>
          <p:cNvPr id="5" name="Text Box 23"/>
          <p:cNvSpPr txBox="1">
            <a:spLocks noChangeArrowheads="1"/>
          </p:cNvSpPr>
          <p:nvPr/>
        </p:nvSpPr>
        <p:spPr bwMode="auto">
          <a:xfrm>
            <a:off x="605367" y="0"/>
            <a:ext cx="8181802" cy="927100"/>
          </a:xfrm>
          <a:prstGeom prst="rect">
            <a:avLst/>
          </a:prstGeom>
          <a:solidFill>
            <a:schemeClr val="accent4"/>
          </a:solidFill>
          <a:ln w="9525" algn="ctr">
            <a:noFill/>
            <a:miter lim="800000"/>
            <a:headEnd/>
            <a:tailEnd/>
          </a:ln>
          <a:effectLst/>
        </p:spPr>
        <p:txBody>
          <a:bodyPr vert="horz" lIns="91440" tIns="45720" rIns="91440" bIns="45720" rtlCol="0" anchor="ctr">
            <a:normAutofit/>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r>
              <a:rPr kumimoji="0" lang="en-US" sz="3200" b="1" i="0" u="none" strike="noStrike" kern="1200" cap="none" spc="0" normalizeH="0" baseline="0" noProof="0" dirty="0" smtClean="0">
                <a:ln>
                  <a:noFill/>
                </a:ln>
                <a:solidFill>
                  <a:srgbClr val="FFFFFF"/>
                </a:solidFill>
                <a:effectLst/>
                <a:uLnTx/>
                <a:uFillTx/>
                <a:latin typeface="+mj-lt"/>
                <a:ea typeface="+mj-ea"/>
                <a:cs typeface="Arial" charset="0"/>
              </a:rPr>
              <a:t>Takaful Industry</a:t>
            </a:r>
            <a:r>
              <a:rPr kumimoji="0" lang="en-US" sz="3200" b="1" i="0" u="none" strike="noStrike" kern="1200" cap="none" spc="0" normalizeH="0" noProof="0" dirty="0" smtClean="0">
                <a:ln>
                  <a:noFill/>
                </a:ln>
                <a:solidFill>
                  <a:srgbClr val="FFFFFF"/>
                </a:solidFill>
                <a:effectLst/>
                <a:uLnTx/>
                <a:uFillTx/>
                <a:latin typeface="+mj-lt"/>
                <a:ea typeface="+mj-ea"/>
                <a:cs typeface="Arial" charset="0"/>
              </a:rPr>
              <a:t> </a:t>
            </a:r>
            <a:endParaRPr kumimoji="0" lang="en-US" sz="3200" b="1" i="0" u="none" strike="noStrike" kern="1200" cap="none" spc="0" normalizeH="0" baseline="0" noProof="0" dirty="0" smtClean="0">
              <a:ln>
                <a:noFill/>
              </a:ln>
              <a:solidFill>
                <a:srgbClr val="FFFFFF"/>
              </a:solidFill>
              <a:effectLst/>
              <a:uLnTx/>
              <a:uFillTx/>
              <a:latin typeface="+mj-lt"/>
              <a:ea typeface="+mj-ea"/>
              <a:cs typeface="Arial"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7" name="TextBox 6"/>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7" y="4610101"/>
            <a:ext cx="7766936" cy="1650999"/>
          </a:xfrm>
        </p:spPr>
        <p:txBody>
          <a:bodyPr>
            <a:normAutofit/>
          </a:bodyPr>
          <a:lstStyle/>
          <a:p>
            <a:endParaRPr lang="en-US" dirty="0">
              <a:latin typeface="Castellar" panose="020A0402060406010301" pitchFamily="18"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263249487"/>
              </p:ext>
            </p:extLst>
          </p:nvPr>
        </p:nvGraphicFramePr>
        <p:xfrm>
          <a:off x="850006" y="0"/>
          <a:ext cx="10109916" cy="6858000"/>
        </p:xfrm>
        <a:graphic>
          <a:graphicData uri="http://schemas.openxmlformats.org/presentationml/2006/ole">
            <mc:AlternateContent xmlns:mc="http://schemas.openxmlformats.org/markup-compatibility/2006">
              <mc:Choice xmlns:v="urn:schemas-microsoft-com:vml" Requires="v">
                <p:oleObj spid="_x0000_s42001" name="Photo Editor Photo" r:id="rId3" imgW="16223340" imgH="10000000" progId="">
                  <p:embed/>
                </p:oleObj>
              </mc:Choice>
              <mc:Fallback>
                <p:oleObj name="Photo Editor Photo" r:id="rId3" imgW="16223340" imgH="1000000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06" y="0"/>
                        <a:ext cx="10109916" cy="6858000"/>
                      </a:xfrm>
                      <a:prstGeom prst="rect">
                        <a:avLst/>
                      </a:prstGeom>
                      <a:noFill/>
                      <a:ln>
                        <a:noFill/>
                      </a:ln>
                      <a:effectLst/>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6" name="TextBox 5"/>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3945337222"/>
      </p:ext>
    </p:extLst>
  </p:cSld>
  <p:clrMapOvr>
    <a:masterClrMapping/>
  </p:clrMapOvr>
  <mc:AlternateContent xmlns:mc="http://schemas.openxmlformats.org/markup-compatibility/2006" xmlns:p14="http://schemas.microsoft.com/office/powerpoint/2010/main">
    <mc:Choice Requires="p14">
      <p:transition spd="slow" p14:dur="2000" advTm="6443"/>
    </mc:Choice>
    <mc:Fallback xmlns="">
      <p:transition spd="slow" advTm="644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a:xfrm>
            <a:off x="677333" y="1358021"/>
            <a:ext cx="9435388" cy="4385956"/>
          </a:xfrm>
        </p:spPr>
        <p:txBody>
          <a:bodyPr>
            <a:normAutofit fontScale="77500" lnSpcReduction="20000"/>
          </a:bodyPr>
          <a:lstStyle/>
          <a:p>
            <a:pPr algn="just">
              <a:buFont typeface="Wingdings 3" pitchFamily="18" charset="2"/>
              <a:buNone/>
            </a:pPr>
            <a:r>
              <a:rPr lang="en-GB" sz="2000" b="1" dirty="0" smtClean="0">
                <a:cs typeface="Times New Roman" pitchFamily="18" charset="0"/>
              </a:rPr>
              <a:t>The number of Takaful operators worldwide is now estimated at:</a:t>
            </a:r>
          </a:p>
          <a:p>
            <a:pPr algn="just"/>
            <a:r>
              <a:rPr lang="en-GB" b="1" dirty="0" smtClean="0">
                <a:solidFill>
                  <a:schemeClr val="bg1"/>
                </a:solidFill>
                <a:latin typeface="Calibri" panose="020F0502020204030204" pitchFamily="34" charset="0"/>
                <a:cs typeface="Times New Roman" pitchFamily="18" charset="0"/>
              </a:rPr>
              <a:t>Share of Sukuk industry in Islamic Finance: 14%</a:t>
            </a: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Total outstanding Sukuk Volume: USD </a:t>
            </a:r>
            <a:r>
              <a:rPr lang="en-US" b="1" dirty="0" smtClean="0">
                <a:solidFill>
                  <a:schemeClr val="bg1"/>
                </a:solidFill>
                <a:latin typeface="Calibri" panose="020F0502020204030204" pitchFamily="34" charset="0"/>
                <a:cs typeface="Times New Roman" pitchFamily="18" charset="0"/>
              </a:rPr>
              <a:t>350 Billion</a:t>
            </a:r>
            <a:endParaRPr lang="en-GB" b="1" dirty="0" smtClean="0">
              <a:solidFill>
                <a:schemeClr val="bg1"/>
              </a:solidFill>
              <a:latin typeface="Calibri" panose="020F0502020204030204" pitchFamily="34" charset="0"/>
              <a:cs typeface="Times New Roman" pitchFamily="18" charset="0"/>
            </a:endParaRP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Total Number of out standing Sukuk: 1500+</a:t>
            </a:r>
          </a:p>
          <a:p>
            <a:pPr algn="just">
              <a:buFont typeface="Wingdings 3" pitchFamily="18" charset="2"/>
              <a:buNone/>
            </a:pPr>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Volume of Expected Sukuk in 2017: USD 78 Billion.</a:t>
            </a: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Major Markets: </a:t>
            </a:r>
            <a:r>
              <a:rPr lang="en-GB" dirty="0" smtClean="0">
                <a:solidFill>
                  <a:schemeClr val="bg1"/>
                </a:solidFill>
                <a:latin typeface="Calibri" panose="020F0502020204030204" pitchFamily="34" charset="0"/>
                <a:cs typeface="Times New Roman" pitchFamily="18" charset="0"/>
              </a:rPr>
              <a:t>UAE, Qatar, Bahrain, Malaysia, Indonesia.</a:t>
            </a:r>
          </a:p>
          <a:p>
            <a:pPr algn="just"/>
            <a:endParaRPr lang="en-GB" b="1" dirty="0" smtClean="0">
              <a:solidFill>
                <a:schemeClr val="bg1"/>
              </a:solidFill>
              <a:latin typeface="Calibri" panose="020F0502020204030204" pitchFamily="34" charset="0"/>
              <a:cs typeface="Times New Roman" pitchFamily="18" charset="0"/>
            </a:endParaRPr>
          </a:p>
          <a:p>
            <a:pPr algn="just"/>
            <a:r>
              <a:rPr lang="en-GB" b="1" dirty="0" smtClean="0">
                <a:solidFill>
                  <a:schemeClr val="bg1"/>
                </a:solidFill>
                <a:latin typeface="Calibri" panose="020F0502020204030204" pitchFamily="34" charset="0"/>
                <a:cs typeface="Times New Roman" pitchFamily="18" charset="0"/>
              </a:rPr>
              <a:t>Future Markets: </a:t>
            </a:r>
            <a:r>
              <a:rPr lang="en-GB" dirty="0" smtClean="0">
                <a:solidFill>
                  <a:schemeClr val="bg1"/>
                </a:solidFill>
                <a:latin typeface="Calibri" panose="020F0502020204030204" pitchFamily="34" charset="0"/>
                <a:cs typeface="Times New Roman" pitchFamily="18" charset="0"/>
              </a:rPr>
              <a:t>West Africa, Nigeria, Central Asia</a:t>
            </a:r>
            <a:r>
              <a:rPr lang="en-GB" b="1" dirty="0" smtClean="0">
                <a:solidFill>
                  <a:schemeClr val="bg1"/>
                </a:solidFill>
                <a:latin typeface="Calibri" panose="020F0502020204030204" pitchFamily="34" charset="0"/>
                <a:cs typeface="Times New Roman" pitchFamily="18" charset="0"/>
              </a:rPr>
              <a:t>.  </a:t>
            </a:r>
          </a:p>
          <a:p>
            <a:pPr algn="just"/>
            <a:endParaRPr lang="en-GB" b="1" dirty="0" smtClean="0">
              <a:solidFill>
                <a:schemeClr val="bg1"/>
              </a:solidFill>
              <a:latin typeface="Calibri" panose="020F0502020204030204" pitchFamily="34" charset="0"/>
              <a:cs typeface="Times New Roman" pitchFamily="18" charset="0"/>
            </a:endParaRPr>
          </a:p>
          <a:p>
            <a:pPr algn="just"/>
            <a:endParaRPr lang="en-GB" sz="2400" b="1" dirty="0" smtClean="0">
              <a:cs typeface="Times New Roman" pitchFamily="18" charset="0"/>
            </a:endParaRPr>
          </a:p>
        </p:txBody>
      </p:sp>
      <p:sp>
        <p:nvSpPr>
          <p:cNvPr id="5" name="Text Box 23"/>
          <p:cNvSpPr txBox="1">
            <a:spLocks noChangeArrowheads="1"/>
          </p:cNvSpPr>
          <p:nvPr/>
        </p:nvSpPr>
        <p:spPr bwMode="auto">
          <a:xfrm>
            <a:off x="605367" y="0"/>
            <a:ext cx="8181802" cy="927100"/>
          </a:xfrm>
          <a:prstGeom prst="rect">
            <a:avLst/>
          </a:prstGeom>
          <a:solidFill>
            <a:schemeClr val="accent4"/>
          </a:solidFill>
          <a:ln w="9525" algn="ctr">
            <a:noFill/>
            <a:miter lim="800000"/>
            <a:headEnd/>
            <a:tailEnd/>
          </a:ln>
          <a:effectLst/>
        </p:spPr>
        <p:txBody>
          <a:bodyPr vert="horz" lIns="91440" tIns="45720" rIns="91440" bIns="45720" rtlCol="0" anchor="ctr">
            <a:normAutofit/>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r>
              <a:rPr kumimoji="0" lang="en-US" sz="3200" b="1" i="0" u="none" strike="noStrike" kern="1200" cap="none" spc="0" normalizeH="0" baseline="0" noProof="0" dirty="0" smtClean="0">
                <a:ln>
                  <a:noFill/>
                </a:ln>
                <a:solidFill>
                  <a:srgbClr val="FFFFFF"/>
                </a:solidFill>
                <a:effectLst/>
                <a:uLnTx/>
                <a:uFillTx/>
                <a:latin typeface="+mj-lt"/>
                <a:ea typeface="+mj-ea"/>
                <a:cs typeface="Arial" charset="0"/>
              </a:rPr>
              <a:t>Sukuk Industry</a:t>
            </a:r>
            <a:r>
              <a:rPr kumimoji="0" lang="en-US" sz="3200" b="1" i="0" u="none" strike="noStrike" kern="1200" cap="none" spc="0" normalizeH="0" noProof="0" dirty="0" smtClean="0">
                <a:ln>
                  <a:noFill/>
                </a:ln>
                <a:solidFill>
                  <a:srgbClr val="FFFFFF"/>
                </a:solidFill>
                <a:effectLst/>
                <a:uLnTx/>
                <a:uFillTx/>
                <a:latin typeface="+mj-lt"/>
                <a:ea typeface="+mj-ea"/>
                <a:cs typeface="Arial" charset="0"/>
              </a:rPr>
              <a:t> </a:t>
            </a:r>
            <a:endParaRPr kumimoji="0" lang="en-US" sz="3200" b="1" i="0" u="none" strike="noStrike" kern="1200" cap="none" spc="0" normalizeH="0" baseline="0" noProof="0" dirty="0" smtClean="0">
              <a:ln>
                <a:noFill/>
              </a:ln>
              <a:solidFill>
                <a:srgbClr val="FFFFFF"/>
              </a:solidFill>
              <a:effectLst/>
              <a:uLnTx/>
              <a:uFillTx/>
              <a:latin typeface="+mj-lt"/>
              <a:ea typeface="+mj-ea"/>
              <a:cs typeface="Arial"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12879"/>
            <a:ext cx="955363" cy="1177083"/>
          </a:xfrm>
          <a:prstGeom prst="rect">
            <a:avLst/>
          </a:prstGeom>
        </p:spPr>
      </p:pic>
      <p:pic>
        <p:nvPicPr>
          <p:cNvPr id="6" name="Picture 2" descr="Image result for Sukuk alhuda logo"/>
          <p:cNvPicPr>
            <a:picLocks noChangeAspect="1" noChangeArrowheads="1"/>
          </p:cNvPicPr>
          <p:nvPr/>
        </p:nvPicPr>
        <p:blipFill>
          <a:blip r:embed="rId3"/>
          <a:srcRect/>
          <a:stretch>
            <a:fillRect/>
          </a:stretch>
        </p:blipFill>
        <p:spPr bwMode="auto">
          <a:xfrm>
            <a:off x="8113572" y="2027976"/>
            <a:ext cx="4041782" cy="2181037"/>
          </a:xfrm>
          <a:prstGeom prst="rect">
            <a:avLst/>
          </a:prstGeom>
          <a:noFill/>
        </p:spPr>
      </p:pic>
      <p:sp>
        <p:nvSpPr>
          <p:cNvPr id="8" name="TextBox 7"/>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p:nvPr>
        </p:nvSpPr>
        <p:spPr bwMode="auto">
          <a:xfrm>
            <a:off x="529783" y="0"/>
            <a:ext cx="8596668" cy="1130300"/>
          </a:xfrm>
          <a:prstGeom prst="rect">
            <a:avLst/>
          </a:prstGeom>
          <a:solidFill>
            <a:schemeClr val="accent4"/>
          </a:solidFill>
          <a:ln w="9525" algn="ctr">
            <a:noFill/>
            <a:miter lim="800000"/>
            <a:headEnd/>
            <a:tailEnd/>
          </a:ln>
        </p:spPr>
        <p:txBody>
          <a:bodyPr anchor="ctr">
            <a:normAutofit/>
          </a:bodyPr>
          <a:lstStyle/>
          <a:p>
            <a:pPr marL="381000" indent="-381000" algn="ctr">
              <a:lnSpc>
                <a:spcPct val="80000"/>
              </a:lnSpc>
              <a:spcBef>
                <a:spcPct val="20000"/>
              </a:spcBef>
              <a:buFont typeface="Wingdings" pitchFamily="2" charset="2"/>
              <a:buNone/>
            </a:pPr>
            <a:r>
              <a:rPr lang="en-GB" sz="4000" b="1" dirty="0" smtClean="0">
                <a:solidFill>
                  <a:srgbClr val="FFFFFF"/>
                </a:solidFill>
                <a:cs typeface="Arial" charset="0"/>
              </a:rPr>
              <a:t>Contents </a:t>
            </a:r>
            <a:endParaRPr lang="en-GB" sz="4000" b="1" dirty="0">
              <a:solidFill>
                <a:srgbClr val="FFFFFF"/>
              </a:solidFill>
              <a:cs typeface="Arial" charset="0"/>
            </a:endParaRPr>
          </a:p>
        </p:txBody>
      </p:sp>
      <p:sp>
        <p:nvSpPr>
          <p:cNvPr id="6" name="Rectangle 3"/>
          <p:cNvSpPr txBox="1">
            <a:spLocks noGrp="1" noChangeArrowheads="1"/>
          </p:cNvSpPr>
          <p:nvPr>
            <p:ph idx="1"/>
          </p:nvPr>
        </p:nvSpPr>
        <p:spPr bwMode="auto">
          <a:xfrm>
            <a:off x="954502" y="1869842"/>
            <a:ext cx="9284173" cy="4643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20040" indent="-320040" fontAlgn="auto">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Calibri" panose="020F0502020204030204" pitchFamily="34" charset="0"/>
              </a:rPr>
              <a:t>Why Islamic Finance ?</a:t>
            </a:r>
          </a:p>
          <a:p>
            <a:pPr marL="320040" indent="-320040" fontAlgn="auto">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Calibri" panose="020F0502020204030204" pitchFamily="34" charset="0"/>
            </a:endParaRP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Calibri" panose="020F0502020204030204" pitchFamily="34" charset="0"/>
              </a:rPr>
              <a:t>Sources of Islamic Banking and Finance.</a:t>
            </a:r>
          </a:p>
          <a:p>
            <a:pPr marL="320040" indent="-320040">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Calibri" panose="020F0502020204030204" pitchFamily="34" charset="0"/>
            </a:endParaRPr>
          </a:p>
          <a:p>
            <a:pPr marL="320040" indent="-320040">
              <a:lnSpc>
                <a:spcPct val="80000"/>
              </a:lnSpc>
              <a:spcBef>
                <a:spcPts val="700"/>
              </a:spcBef>
              <a:buClr>
                <a:schemeClr val="accent2"/>
              </a:buClr>
              <a:buSzPct val="60000"/>
              <a:buFont typeface="Wingdings"/>
              <a:buChar char=""/>
              <a:defRPr/>
            </a:pPr>
            <a:r>
              <a:rPr lang="en-US" sz="2800" dirty="0" smtClean="0">
                <a:solidFill>
                  <a:schemeClr val="bg2">
                    <a:lumMod val="50000"/>
                  </a:schemeClr>
                </a:solidFill>
                <a:latin typeface="Calibri" panose="020F0502020204030204" pitchFamily="34" charset="0"/>
              </a:rPr>
              <a:t>Total Size of Islamic Finance</a:t>
            </a:r>
          </a:p>
          <a:p>
            <a:pPr marL="320040" indent="-320040">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Calibri" panose="020F0502020204030204" pitchFamily="34" charset="0"/>
            </a:endParaRPr>
          </a:p>
          <a:p>
            <a:pPr marL="320040" lvl="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Calibri" panose="020F0502020204030204" pitchFamily="34" charset="0"/>
              </a:rPr>
              <a:t>Regional Developments </a:t>
            </a:r>
          </a:p>
          <a:p>
            <a:pPr marL="320040" lvl="0" indent="-320040">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Calibri" panose="020F0502020204030204" pitchFamily="34" charset="0"/>
            </a:endParaRPr>
          </a:p>
          <a:p>
            <a:pPr marL="320040" lvl="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Calibri" panose="020F0502020204030204" pitchFamily="34" charset="0"/>
              </a:rPr>
              <a:t>Opportunities </a:t>
            </a:r>
          </a:p>
          <a:p>
            <a:pPr marL="320040" lvl="0" indent="-320040">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Calibri" panose="020F0502020204030204" pitchFamily="34" charset="0"/>
            </a:endParaRPr>
          </a:p>
          <a:p>
            <a:pPr marL="320040" lvl="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Calibri" panose="020F0502020204030204" pitchFamily="34" charset="0"/>
              </a:rPr>
              <a:t>Challenges </a:t>
            </a:r>
          </a:p>
          <a:p>
            <a:pPr marL="320040" lvl="0" indent="-320040">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lvl="0" indent="-320040">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8" name="TextBox 7"/>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829823464"/>
      </p:ext>
    </p:extLst>
  </p:cSld>
  <p:clrMapOvr>
    <a:masterClrMapping/>
  </p:clrMapOvr>
  <mc:AlternateContent xmlns:mc="http://schemas.openxmlformats.org/markup-compatibility/2006" xmlns:p14="http://schemas.microsoft.com/office/powerpoint/2010/main">
    <mc:Choice Requires="p14">
      <p:transition spd="slow" p14:dur="2000" advTm="24053"/>
    </mc:Choice>
    <mc:Fallback xmlns="">
      <p:transition spd="slow" advTm="2405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a:xfrm>
            <a:off x="677333" y="1358021"/>
            <a:ext cx="9435388" cy="4488987"/>
          </a:xfrm>
        </p:spPr>
        <p:txBody>
          <a:bodyPr>
            <a:normAutofit fontScale="77500" lnSpcReduction="20000"/>
          </a:bodyPr>
          <a:lstStyle/>
          <a:p>
            <a:pPr algn="just">
              <a:buFont typeface="Wingdings 3" pitchFamily="18" charset="2"/>
              <a:buNone/>
            </a:pPr>
            <a:r>
              <a:rPr lang="en-GB" sz="2000" b="1" dirty="0" smtClean="0">
                <a:cs typeface="Times New Roman" pitchFamily="18" charset="0"/>
              </a:rPr>
              <a:t>The number of Takaful operators worldwide is now estimated at:</a:t>
            </a:r>
          </a:p>
          <a:p>
            <a:pPr algn="just"/>
            <a:r>
              <a:rPr lang="en-GB" sz="2600" b="1" dirty="0" smtClean="0">
                <a:solidFill>
                  <a:schemeClr val="bg1"/>
                </a:solidFill>
                <a:latin typeface="Calibri" panose="020F0502020204030204" pitchFamily="34" charset="0"/>
                <a:cs typeface="Times New Roman" pitchFamily="18" charset="0"/>
              </a:rPr>
              <a:t>Share of Islamic Microfinance in Islamic Finance: 1% </a:t>
            </a:r>
          </a:p>
          <a:p>
            <a:pPr algn="just">
              <a:buNone/>
            </a:pPr>
            <a:endParaRPr lang="en-GB" sz="2600" b="1" dirty="0" smtClean="0">
              <a:solidFill>
                <a:schemeClr val="bg1"/>
              </a:solidFill>
              <a:latin typeface="Calibri" panose="020F0502020204030204" pitchFamily="34" charset="0"/>
              <a:cs typeface="Times New Roman" pitchFamily="18" charset="0"/>
            </a:endParaRPr>
          </a:p>
          <a:p>
            <a:pPr algn="just"/>
            <a:r>
              <a:rPr lang="en-GB" sz="2600" b="1" dirty="0" smtClean="0">
                <a:solidFill>
                  <a:schemeClr val="bg1"/>
                </a:solidFill>
                <a:latin typeface="Calibri" panose="020F0502020204030204" pitchFamily="34" charset="0"/>
                <a:cs typeface="Times New Roman" pitchFamily="18" charset="0"/>
              </a:rPr>
              <a:t>Total Size  USD 1.5 Billion </a:t>
            </a:r>
          </a:p>
          <a:p>
            <a:pPr algn="just"/>
            <a:endParaRPr lang="en-GB" sz="2600" b="1" dirty="0" smtClean="0">
              <a:solidFill>
                <a:schemeClr val="bg1"/>
              </a:solidFill>
              <a:latin typeface="Calibri" panose="020F0502020204030204" pitchFamily="34" charset="0"/>
              <a:cs typeface="Times New Roman" pitchFamily="18" charset="0"/>
            </a:endParaRPr>
          </a:p>
          <a:p>
            <a:pPr algn="just"/>
            <a:r>
              <a:rPr lang="en-GB" sz="2600" b="1" dirty="0" smtClean="0">
                <a:solidFill>
                  <a:schemeClr val="bg1"/>
                </a:solidFill>
                <a:latin typeface="Calibri" panose="020F0502020204030204" pitchFamily="34" charset="0"/>
                <a:cs typeface="Times New Roman" pitchFamily="18" charset="0"/>
              </a:rPr>
              <a:t>500+ Islamic Microfinance Banks/Institutions</a:t>
            </a:r>
          </a:p>
          <a:p>
            <a:pPr algn="just">
              <a:buFont typeface="Wingdings 3" pitchFamily="18" charset="2"/>
              <a:buNone/>
            </a:pPr>
            <a:endParaRPr lang="en-GB" sz="2600" b="1" dirty="0" smtClean="0">
              <a:solidFill>
                <a:schemeClr val="bg1"/>
              </a:solidFill>
              <a:latin typeface="Calibri" panose="020F0502020204030204" pitchFamily="34" charset="0"/>
              <a:cs typeface="Times New Roman" pitchFamily="18" charset="0"/>
            </a:endParaRPr>
          </a:p>
          <a:p>
            <a:pPr algn="just"/>
            <a:r>
              <a:rPr lang="en-GB" sz="2600" b="1" dirty="0" smtClean="0">
                <a:solidFill>
                  <a:schemeClr val="bg1"/>
                </a:solidFill>
                <a:latin typeface="Calibri" panose="020F0502020204030204" pitchFamily="34" charset="0"/>
                <a:cs typeface="Times New Roman" pitchFamily="18" charset="0"/>
              </a:rPr>
              <a:t>In 46 Countries.</a:t>
            </a:r>
          </a:p>
          <a:p>
            <a:pPr algn="just"/>
            <a:endParaRPr lang="en-GB" sz="2600" b="1" dirty="0" smtClean="0">
              <a:solidFill>
                <a:schemeClr val="bg1"/>
              </a:solidFill>
              <a:latin typeface="Calibri" panose="020F0502020204030204" pitchFamily="34" charset="0"/>
              <a:cs typeface="Times New Roman" pitchFamily="18" charset="0"/>
            </a:endParaRPr>
          </a:p>
          <a:p>
            <a:pPr algn="just"/>
            <a:r>
              <a:rPr lang="en-GB" sz="2600" b="1" dirty="0" smtClean="0">
                <a:solidFill>
                  <a:schemeClr val="bg1"/>
                </a:solidFill>
                <a:latin typeface="Calibri" panose="020F0502020204030204" pitchFamily="34" charset="0"/>
                <a:cs typeface="Times New Roman" pitchFamily="18" charset="0"/>
              </a:rPr>
              <a:t>Major Markets:  </a:t>
            </a:r>
            <a:r>
              <a:rPr lang="en-GB" sz="2600" dirty="0" smtClean="0">
                <a:solidFill>
                  <a:schemeClr val="bg1"/>
                </a:solidFill>
                <a:latin typeface="Calibri" panose="020F0502020204030204" pitchFamily="34" charset="0"/>
                <a:cs typeface="Times New Roman" pitchFamily="18" charset="0"/>
              </a:rPr>
              <a:t>Pakistan, Afghanistan, Yemen, Sudan, Nigeria, Iraq etc</a:t>
            </a:r>
            <a:r>
              <a:rPr lang="en-GB" sz="2600" b="1" dirty="0" smtClean="0">
                <a:solidFill>
                  <a:schemeClr val="bg1"/>
                </a:solidFill>
                <a:latin typeface="Calibri" panose="020F0502020204030204" pitchFamily="34" charset="0"/>
                <a:cs typeface="Times New Roman" pitchFamily="18" charset="0"/>
              </a:rPr>
              <a:t>.  </a:t>
            </a:r>
          </a:p>
          <a:p>
            <a:pPr algn="just"/>
            <a:r>
              <a:rPr lang="en-GB" sz="2600" b="1" dirty="0" smtClean="0">
                <a:solidFill>
                  <a:schemeClr val="bg1"/>
                </a:solidFill>
                <a:latin typeface="Calibri" panose="020F0502020204030204" pitchFamily="34" charset="0"/>
                <a:cs typeface="Times New Roman" pitchFamily="18" charset="0"/>
              </a:rPr>
              <a:t>Future Markets:  </a:t>
            </a:r>
            <a:r>
              <a:rPr lang="en-GB" sz="2600" dirty="0" smtClean="0">
                <a:solidFill>
                  <a:schemeClr val="bg1"/>
                </a:solidFill>
                <a:latin typeface="Calibri" panose="020F0502020204030204" pitchFamily="34" charset="0"/>
                <a:cs typeface="Times New Roman" pitchFamily="18" charset="0"/>
              </a:rPr>
              <a:t>Jordan, Palestine, India, Albania, Turkey, Senegal, Togo, Tanzania etc. </a:t>
            </a:r>
          </a:p>
          <a:p>
            <a:pPr algn="just"/>
            <a:endParaRPr lang="en-GB" sz="2400" b="1" dirty="0" smtClean="0">
              <a:cs typeface="Times New Roman" pitchFamily="18" charset="0"/>
            </a:endParaRPr>
          </a:p>
        </p:txBody>
      </p:sp>
      <p:sp>
        <p:nvSpPr>
          <p:cNvPr id="5" name="Text Box 23"/>
          <p:cNvSpPr txBox="1">
            <a:spLocks noChangeArrowheads="1"/>
          </p:cNvSpPr>
          <p:nvPr/>
        </p:nvSpPr>
        <p:spPr bwMode="auto">
          <a:xfrm>
            <a:off x="605367" y="0"/>
            <a:ext cx="8181802" cy="927100"/>
          </a:xfrm>
          <a:prstGeom prst="rect">
            <a:avLst/>
          </a:prstGeom>
          <a:solidFill>
            <a:schemeClr val="accent4"/>
          </a:solidFill>
          <a:ln w="9525" algn="ctr">
            <a:noFill/>
            <a:miter lim="800000"/>
            <a:headEnd/>
            <a:tailEnd/>
          </a:ln>
          <a:effectLst/>
        </p:spPr>
        <p:txBody>
          <a:bodyPr vert="horz" lIns="91440" tIns="45720" rIns="91440" bIns="45720" rtlCol="0" anchor="ctr">
            <a:normAutofit/>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r>
              <a:rPr kumimoji="0" lang="en-US" sz="3200" b="1" i="0" u="none" strike="noStrike" kern="1200" cap="none" spc="0" normalizeH="0" baseline="0" noProof="0" dirty="0" smtClean="0">
                <a:ln>
                  <a:noFill/>
                </a:ln>
                <a:solidFill>
                  <a:srgbClr val="FFFFFF"/>
                </a:solidFill>
                <a:effectLst/>
                <a:uLnTx/>
                <a:uFillTx/>
                <a:latin typeface="+mj-lt"/>
                <a:ea typeface="+mj-ea"/>
                <a:cs typeface="Arial" charset="0"/>
              </a:rPr>
              <a:t>Islamic Microfinance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7" name="TextBox 6"/>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571500" y="0"/>
            <a:ext cx="8283402" cy="769545"/>
          </a:xfrm>
          <a:prstGeom prst="rect">
            <a:avLst/>
          </a:prstGeom>
          <a:solidFill>
            <a:schemeClr val="accent4"/>
          </a:solidFill>
          <a:ln w="9525" algn="ctr">
            <a:noFill/>
            <a:miter lim="800000"/>
            <a:headEnd/>
            <a:tailEnd/>
          </a:ln>
          <a:effectLst/>
        </p:spPr>
        <p:txBody>
          <a:bodyPr anchor="ctr">
            <a:normAutofit fontScale="90000"/>
          </a:bodyPr>
          <a:lstStyle/>
          <a:p>
            <a:pPr marL="381000" indent="-381000" algn="ctr">
              <a:lnSpc>
                <a:spcPct val="80000"/>
              </a:lnSpc>
              <a:spcBef>
                <a:spcPct val="20000"/>
              </a:spcBef>
            </a:pPr>
            <a:r>
              <a:rPr lang="en-GB" sz="3200" b="1" dirty="0" smtClean="0">
                <a:solidFill>
                  <a:srgbClr val="FFFFFF"/>
                </a:solidFill>
                <a:cs typeface="Arial" charset="0"/>
              </a:rPr>
              <a:t>Islamic Microfinance Institution Worldwide</a:t>
            </a:r>
          </a:p>
        </p:txBody>
      </p:sp>
      <p:grpSp>
        <p:nvGrpSpPr>
          <p:cNvPr id="2" name="Group 4"/>
          <p:cNvGrpSpPr>
            <a:grpSpLocks/>
          </p:cNvGrpSpPr>
          <p:nvPr/>
        </p:nvGrpSpPr>
        <p:grpSpPr bwMode="auto">
          <a:xfrm>
            <a:off x="1116379" y="885486"/>
            <a:ext cx="9062070" cy="5697663"/>
            <a:chOff x="-65" y="377"/>
            <a:chExt cx="6920" cy="3835"/>
          </a:xfrm>
        </p:grpSpPr>
        <p:graphicFrame>
          <p:nvGraphicFramePr>
            <p:cNvPr id="5" name="Object 5"/>
            <p:cNvGraphicFramePr>
              <a:graphicFrameLocks noChangeAspect="1"/>
            </p:cNvGraphicFramePr>
            <p:nvPr>
              <p:extLst>
                <p:ext uri="{D42A27DB-BD31-4B8C-83A1-F6EECF244321}">
                  <p14:modId xmlns:p14="http://schemas.microsoft.com/office/powerpoint/2010/main" val="2729978569"/>
                </p:ext>
              </p:extLst>
            </p:nvPr>
          </p:nvGraphicFramePr>
          <p:xfrm>
            <a:off x="-65" y="1043"/>
            <a:ext cx="6283" cy="3169"/>
          </p:xfrm>
          <a:graphic>
            <a:graphicData uri="http://schemas.openxmlformats.org/presentationml/2006/ole">
              <mc:AlternateContent xmlns:mc="http://schemas.openxmlformats.org/markup-compatibility/2006">
                <mc:Choice xmlns:v="urn:schemas-microsoft-com:vml" Requires="v">
                  <p:oleObj spid="_x0000_s49171" name="Clip" r:id="rId3" imgW="32379480" imgH="16336080" progId="">
                    <p:embed/>
                  </p:oleObj>
                </mc:Choice>
                <mc:Fallback>
                  <p:oleObj name="Clip" r:id="rId3" imgW="32379480" imgH="16336080" progId="">
                    <p:embed/>
                    <p:pic>
                      <p:nvPicPr>
                        <p:cNvPr id="0" name="Picture 2"/>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65" y="1043"/>
                          <a:ext cx="6283" cy="3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p:cNvSpPr>
              <a:spLocks noChangeArrowheads="1"/>
            </p:cNvSpPr>
            <p:nvPr/>
          </p:nvSpPr>
          <p:spPr bwMode="auto">
            <a:xfrm>
              <a:off x="158" y="1334"/>
              <a:ext cx="1795" cy="63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4"/>
                  </a:solidFill>
                  <a:latin typeface="Arial" pitchFamily="34" charset="0"/>
                </a:rPr>
                <a:t>United States: </a:t>
              </a:r>
              <a:r>
                <a:rPr lang="en-US" sz="1500" b="1" u="sng" dirty="0" smtClean="0">
                  <a:solidFill>
                    <a:schemeClr val="accent4"/>
                  </a:solidFill>
                  <a:latin typeface="Arial" pitchFamily="34" charset="0"/>
                </a:rPr>
                <a:t>3</a:t>
              </a:r>
              <a:endParaRPr lang="en-US" sz="1300" dirty="0">
                <a:solidFill>
                  <a:schemeClr val="accent4"/>
                </a:solidFill>
                <a:latin typeface="Arial" pitchFamily="34" charset="0"/>
              </a:endParaRPr>
            </a:p>
            <a:p>
              <a:pPr eaLnBrk="0" hangingPunct="0">
                <a:buFontTx/>
                <a:buChar char="•"/>
              </a:pPr>
              <a:r>
                <a:rPr lang="en-US" sz="1300" dirty="0">
                  <a:solidFill>
                    <a:schemeClr val="bg1"/>
                  </a:solidFill>
                  <a:latin typeface="Arial" pitchFamily="34" charset="0"/>
                </a:rPr>
                <a:t>Helping Hands</a:t>
              </a:r>
            </a:p>
            <a:p>
              <a:pPr eaLnBrk="0" hangingPunct="0">
                <a:buFontTx/>
                <a:buChar char="•"/>
              </a:pPr>
              <a:r>
                <a:rPr lang="en-US" sz="1300" dirty="0" smtClean="0">
                  <a:solidFill>
                    <a:schemeClr val="bg1"/>
                  </a:solidFill>
                  <a:latin typeface="Arial" pitchFamily="34" charset="0"/>
                </a:rPr>
                <a:t>ISNA</a:t>
              </a:r>
              <a:endParaRPr lang="en-US" sz="1300" dirty="0">
                <a:solidFill>
                  <a:schemeClr val="bg1"/>
                </a:solidFill>
                <a:latin typeface="Arial" pitchFamily="34" charset="0"/>
              </a:endParaRPr>
            </a:p>
            <a:p>
              <a:pPr eaLnBrk="0" hangingPunct="0">
                <a:buFontTx/>
                <a:buChar char="•"/>
              </a:pPr>
              <a:r>
                <a:rPr lang="en-US" sz="1300" dirty="0" smtClean="0">
                  <a:solidFill>
                    <a:schemeClr val="bg1"/>
                  </a:solidFill>
                  <a:latin typeface="Arial" pitchFamily="34" charset="0"/>
                </a:rPr>
                <a:t>Lariba </a:t>
              </a:r>
              <a:endParaRPr lang="en-US" sz="1300" b="1" dirty="0">
                <a:solidFill>
                  <a:schemeClr val="bg1"/>
                </a:solidFill>
                <a:latin typeface="Arial" pitchFamily="34" charset="0"/>
              </a:endParaRPr>
            </a:p>
          </p:txBody>
        </p:sp>
        <p:sp>
          <p:nvSpPr>
            <p:cNvPr id="7" name="Rectangle 7"/>
            <p:cNvSpPr>
              <a:spLocks noChangeArrowheads="1"/>
            </p:cNvSpPr>
            <p:nvPr/>
          </p:nvSpPr>
          <p:spPr bwMode="auto">
            <a:xfrm>
              <a:off x="3147" y="377"/>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4"/>
                  </a:solidFill>
                  <a:latin typeface="Arial" pitchFamily="34" charset="0"/>
                </a:rPr>
                <a:t>Germany:2</a:t>
              </a:r>
            </a:p>
            <a:p>
              <a:pPr eaLnBrk="0" hangingPunct="0">
                <a:buFontTx/>
                <a:buChar char="•"/>
              </a:pPr>
              <a:r>
                <a:rPr lang="en-US" sz="1300" dirty="0">
                  <a:solidFill>
                    <a:schemeClr val="bg1"/>
                  </a:solidFill>
                  <a:latin typeface="Arial" pitchFamily="34" charset="0"/>
                </a:rPr>
                <a:t>- Muslim Society</a:t>
              </a:r>
            </a:p>
            <a:p>
              <a:pPr eaLnBrk="0" hangingPunct="0">
                <a:buFontTx/>
                <a:buChar char="•"/>
              </a:pPr>
              <a:r>
                <a:rPr lang="en-US" sz="1500" b="1" u="sng" dirty="0">
                  <a:solidFill>
                    <a:schemeClr val="accent4"/>
                  </a:solidFill>
                  <a:latin typeface="Arial" pitchFamily="34" charset="0"/>
                </a:rPr>
                <a:t>Switzerland</a:t>
              </a:r>
              <a:r>
                <a:rPr lang="en-US" sz="1500" b="1" u="sng" dirty="0">
                  <a:solidFill>
                    <a:srgbClr val="008000"/>
                  </a:solidFill>
                  <a:latin typeface="Arial" pitchFamily="34" charset="0"/>
                </a:rPr>
                <a:t>: </a:t>
              </a:r>
              <a:r>
                <a:rPr lang="en-US" sz="1500" b="1" u="sng" dirty="0" smtClean="0">
                  <a:solidFill>
                    <a:schemeClr val="accent4"/>
                  </a:solidFill>
                  <a:latin typeface="Arial" pitchFamily="34" charset="0"/>
                </a:rPr>
                <a:t>2</a:t>
              </a:r>
              <a:endParaRPr lang="en-US" sz="1300" b="1" dirty="0">
                <a:solidFill>
                  <a:schemeClr val="accent4"/>
                </a:solidFill>
                <a:latin typeface="Arial" pitchFamily="34" charset="0"/>
              </a:endParaRPr>
            </a:p>
          </p:txBody>
        </p:sp>
        <p:sp>
          <p:nvSpPr>
            <p:cNvPr id="8" name="Rectangle 8"/>
            <p:cNvSpPr>
              <a:spLocks noChangeArrowheads="1"/>
            </p:cNvSpPr>
            <p:nvPr/>
          </p:nvSpPr>
          <p:spPr bwMode="auto">
            <a:xfrm>
              <a:off x="1802" y="751"/>
              <a:ext cx="1480" cy="117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4"/>
                  </a:solidFill>
                  <a:latin typeface="Arial" pitchFamily="34" charset="0"/>
                </a:rPr>
                <a:t>UK: </a:t>
              </a:r>
              <a:r>
                <a:rPr lang="en-US" sz="1500" b="1" u="sng" dirty="0" smtClean="0">
                  <a:solidFill>
                    <a:schemeClr val="accent4"/>
                  </a:solidFill>
                  <a:latin typeface="Arial" pitchFamily="34" charset="0"/>
                </a:rPr>
                <a:t>5</a:t>
              </a:r>
              <a:endParaRPr lang="en-US" sz="1500" b="1" u="sng" dirty="0">
                <a:solidFill>
                  <a:schemeClr val="accent4"/>
                </a:solidFill>
                <a:latin typeface="Arial" pitchFamily="34" charset="0"/>
              </a:endParaRPr>
            </a:p>
            <a:p>
              <a:pPr eaLnBrk="0" hangingPunct="0">
                <a:buFontTx/>
                <a:buChar char="•"/>
              </a:pPr>
              <a:r>
                <a:rPr lang="en-US" sz="1300" dirty="0">
                  <a:solidFill>
                    <a:schemeClr val="bg1"/>
                  </a:solidFill>
                  <a:latin typeface="Arial" pitchFamily="34" charset="0"/>
                </a:rPr>
                <a:t>- HSBC Amanah</a:t>
              </a:r>
            </a:p>
            <a:p>
              <a:pPr eaLnBrk="0" hangingPunct="0">
                <a:buFontTx/>
                <a:buChar char="•"/>
              </a:pPr>
              <a:r>
                <a:rPr lang="en-US" sz="1300" dirty="0">
                  <a:solidFill>
                    <a:schemeClr val="bg1"/>
                  </a:solidFill>
                  <a:latin typeface="Arial" pitchFamily="34" charset="0"/>
                </a:rPr>
                <a:t>- Muslim Aid </a:t>
              </a:r>
            </a:p>
            <a:p>
              <a:pPr eaLnBrk="0" hangingPunct="0">
                <a:buFontTx/>
                <a:buChar char="•"/>
              </a:pPr>
              <a:r>
                <a:rPr lang="en-US" sz="1300" dirty="0">
                  <a:solidFill>
                    <a:schemeClr val="bg1"/>
                  </a:solidFill>
                  <a:latin typeface="Arial" pitchFamily="34" charset="0"/>
                </a:rPr>
                <a:t>- Islamic </a:t>
              </a:r>
              <a:r>
                <a:rPr lang="en-US" sz="1300" dirty="0" smtClean="0">
                  <a:solidFill>
                    <a:schemeClr val="bg1"/>
                  </a:solidFill>
                  <a:latin typeface="Arial" pitchFamily="34" charset="0"/>
                </a:rPr>
                <a:t>Relief</a:t>
              </a:r>
            </a:p>
            <a:p>
              <a:pPr eaLnBrk="0" hangingPunct="0">
                <a:buFontTx/>
                <a:buChar char="•"/>
              </a:pPr>
              <a:r>
                <a:rPr lang="en-US" altLang="ja-JP" sz="1300" dirty="0" smtClean="0">
                  <a:solidFill>
                    <a:schemeClr val="bg1"/>
                  </a:solidFill>
                  <a:latin typeface="Arial" pitchFamily="34" charset="0"/>
                </a:rPr>
                <a:t>Faith Matters</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The Halal Mutual Investment </a:t>
              </a:r>
              <a:r>
                <a:rPr lang="en-US" sz="1300" dirty="0">
                  <a:solidFill>
                    <a:schemeClr val="tx1"/>
                  </a:solidFill>
                  <a:latin typeface="Arial" pitchFamily="34" charset="0"/>
                </a:rPr>
                <a:t>Company</a:t>
              </a:r>
            </a:p>
            <a:p>
              <a:pPr eaLnBrk="0" hangingPunct="0">
                <a:buFontTx/>
                <a:buChar char="•"/>
              </a:pPr>
              <a:endParaRPr lang="en-US" sz="1300" b="1" dirty="0">
                <a:solidFill>
                  <a:schemeClr val="tx1"/>
                </a:solidFill>
                <a:latin typeface="Arial" pitchFamily="34" charset="0"/>
              </a:endParaRPr>
            </a:p>
          </p:txBody>
        </p:sp>
        <p:sp>
          <p:nvSpPr>
            <p:cNvPr id="9" name="Rectangle 9"/>
            <p:cNvSpPr>
              <a:spLocks noChangeArrowheads="1"/>
            </p:cNvSpPr>
            <p:nvPr/>
          </p:nvSpPr>
          <p:spPr bwMode="auto">
            <a:xfrm>
              <a:off x="3194" y="1352"/>
              <a:ext cx="1794" cy="48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4"/>
                  </a:solidFill>
                  <a:latin typeface="Arial" pitchFamily="34" charset="0"/>
                </a:rPr>
                <a:t>Bahrain: </a:t>
              </a:r>
              <a:r>
                <a:rPr lang="en-US" sz="1500" b="1" u="sng" dirty="0" smtClean="0">
                  <a:solidFill>
                    <a:schemeClr val="accent4"/>
                  </a:solidFill>
                  <a:latin typeface="Arial" pitchFamily="34" charset="0"/>
                </a:rPr>
                <a:t>2</a:t>
              </a:r>
            </a:p>
            <a:p>
              <a:pPr eaLnBrk="0" hangingPunct="0"/>
              <a:r>
                <a:rPr lang="en-US" sz="1200" u="sng" dirty="0" smtClean="0">
                  <a:solidFill>
                    <a:schemeClr val="bg1"/>
                  </a:solidFill>
                  <a:latin typeface="Arial" pitchFamily="34" charset="0"/>
                </a:rPr>
                <a:t>Family Bank</a:t>
              </a:r>
              <a:r>
                <a:rPr lang="en-US" sz="1200" dirty="0" smtClean="0">
                  <a:solidFill>
                    <a:schemeClr val="bg1"/>
                  </a:solidFill>
                  <a:latin typeface="Arial" pitchFamily="34" charset="0"/>
                </a:rPr>
                <a:t> </a:t>
              </a:r>
              <a:endParaRPr lang="en-US" sz="1200" dirty="0">
                <a:solidFill>
                  <a:schemeClr val="bg1"/>
                </a:solidFill>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10" name="Rectangle 10"/>
            <p:cNvSpPr>
              <a:spLocks noChangeArrowheads="1"/>
            </p:cNvSpPr>
            <p:nvPr/>
          </p:nvSpPr>
          <p:spPr bwMode="auto">
            <a:xfrm>
              <a:off x="5127" y="2743"/>
              <a:ext cx="1719" cy="76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chemeClr val="accent4"/>
                  </a:solidFill>
                  <a:latin typeface="Arial" pitchFamily="34" charset="0"/>
                </a:rPr>
                <a:t>Malaysia: 11</a:t>
              </a:r>
              <a:endParaRPr lang="en-US" sz="1600" b="1" u="sng" dirty="0">
                <a:solidFill>
                  <a:schemeClr val="accent4"/>
                </a:solidFill>
                <a:latin typeface="Arial" pitchFamily="34" charset="0"/>
              </a:endParaRPr>
            </a:p>
            <a:p>
              <a:pPr eaLnBrk="0" hangingPunct="0">
                <a:buFontTx/>
                <a:buChar char="•"/>
              </a:pPr>
              <a:r>
                <a:rPr lang="en-US" sz="1300" dirty="0">
                  <a:solidFill>
                    <a:schemeClr val="bg1"/>
                  </a:solidFill>
                  <a:latin typeface="Arial" pitchFamily="34" charset="0"/>
                </a:rPr>
                <a:t>2 - Pure Islamic Banks (Bank Islam, Bank Muamalat)</a:t>
              </a:r>
            </a:p>
            <a:p>
              <a:pPr eaLnBrk="0" hangingPunct="0">
                <a:buFontTx/>
                <a:buChar char="•"/>
              </a:pPr>
              <a:r>
                <a:rPr lang="en-US" sz="1300" dirty="0">
                  <a:solidFill>
                    <a:schemeClr val="bg1"/>
                  </a:solidFill>
                  <a:latin typeface="Arial" pitchFamily="34" charset="0"/>
                </a:rPr>
                <a:t>Rest </a:t>
              </a:r>
              <a:r>
                <a:rPr lang="en-US" sz="1300" dirty="0" smtClean="0">
                  <a:solidFill>
                    <a:schemeClr val="bg1"/>
                  </a:solidFill>
                  <a:latin typeface="Arial" pitchFamily="34" charset="0"/>
                </a:rPr>
                <a:t>- banks</a:t>
              </a:r>
              <a:endParaRPr lang="en-US" sz="1300" b="1" dirty="0">
                <a:solidFill>
                  <a:schemeClr val="bg1"/>
                </a:solidFill>
                <a:latin typeface="Arial" pitchFamily="34" charset="0"/>
              </a:endParaRPr>
            </a:p>
          </p:txBody>
        </p:sp>
        <p:sp>
          <p:nvSpPr>
            <p:cNvPr id="11"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12" name="Rectangle 12"/>
            <p:cNvSpPr>
              <a:spLocks noChangeArrowheads="1"/>
            </p:cNvSpPr>
            <p:nvPr/>
          </p:nvSpPr>
          <p:spPr bwMode="auto">
            <a:xfrm>
              <a:off x="4223" y="604"/>
              <a:ext cx="1865" cy="65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smtClean="0">
                  <a:solidFill>
                    <a:schemeClr val="accent4"/>
                  </a:solidFill>
                  <a:latin typeface="Arial" pitchFamily="34" charset="0"/>
                </a:rPr>
                <a:t>UAE: 4</a:t>
              </a:r>
              <a:endParaRPr lang="en-US" sz="1500" b="1" u="sng" dirty="0">
                <a:solidFill>
                  <a:schemeClr val="accent4"/>
                </a:solidFill>
                <a:latin typeface="Arial" pitchFamily="34" charset="0"/>
              </a:endParaRPr>
            </a:p>
            <a:p>
              <a:pPr eaLnBrk="0" hangingPunct="0">
                <a:buFontTx/>
                <a:buChar char="•"/>
              </a:pPr>
              <a:r>
                <a:rPr lang="en-US" sz="1300" dirty="0">
                  <a:solidFill>
                    <a:schemeClr val="bg1"/>
                  </a:solidFill>
                  <a:latin typeface="Arial" pitchFamily="34" charset="0"/>
                </a:rPr>
                <a:t>- Dubai Islamic Bank</a:t>
              </a:r>
            </a:p>
            <a:p>
              <a:pPr eaLnBrk="0" hangingPunct="0">
                <a:buFontTx/>
                <a:buChar char="•"/>
              </a:pPr>
              <a:r>
                <a:rPr lang="en-US" sz="1300" dirty="0">
                  <a:solidFill>
                    <a:schemeClr val="bg1"/>
                  </a:solidFill>
                  <a:latin typeface="Arial" pitchFamily="34" charset="0"/>
                </a:rPr>
                <a:t>- Abu Dhabi Islamic Bank</a:t>
              </a:r>
            </a:p>
            <a:p>
              <a:pPr eaLnBrk="0" hangingPunct="0">
                <a:buFontTx/>
                <a:buChar char="•"/>
              </a:pPr>
              <a:r>
                <a:rPr lang="en-US" sz="1300" dirty="0">
                  <a:solidFill>
                    <a:schemeClr val="bg1"/>
                  </a:solidFill>
                  <a:latin typeface="Arial" pitchFamily="34" charset="0"/>
                </a:rPr>
                <a:t>- HSBC Amanah</a:t>
              </a:r>
              <a:endParaRPr lang="en-US" sz="1300" b="1" dirty="0">
                <a:solidFill>
                  <a:schemeClr val="bg1"/>
                </a:solidFill>
                <a:latin typeface="Arial" pitchFamily="34" charset="0"/>
              </a:endParaRPr>
            </a:p>
          </p:txBody>
        </p:sp>
        <p:sp>
          <p:nvSpPr>
            <p:cNvPr id="13" name="Rectangle 13"/>
            <p:cNvSpPr>
              <a:spLocks noChangeArrowheads="1"/>
            </p:cNvSpPr>
            <p:nvPr/>
          </p:nvSpPr>
          <p:spPr bwMode="auto">
            <a:xfrm>
              <a:off x="5155" y="1556"/>
              <a:ext cx="1653" cy="631"/>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chemeClr val="accent4"/>
                  </a:solidFill>
                  <a:latin typeface="Arial" pitchFamily="34" charset="0"/>
                </a:rPr>
                <a:t>Afghanistan 9: </a:t>
              </a:r>
              <a:endParaRPr lang="en-US" sz="1600" b="1" u="sng" dirty="0">
                <a:solidFill>
                  <a:schemeClr val="accent4"/>
                </a:solidFill>
                <a:latin typeface="Arial" pitchFamily="34" charset="0"/>
              </a:endParaRPr>
            </a:p>
            <a:p>
              <a:pPr eaLnBrk="0" hangingPunct="0">
                <a:buFontTx/>
                <a:buChar char="•"/>
              </a:pPr>
              <a:r>
                <a:rPr lang="en-US" sz="1300" dirty="0">
                  <a:solidFill>
                    <a:schemeClr val="bg1"/>
                  </a:solidFill>
                  <a:latin typeface="Arial" pitchFamily="34" charset="0"/>
                </a:rPr>
                <a:t>- FINCA , WOCCU</a:t>
              </a:r>
            </a:p>
            <a:p>
              <a:pPr eaLnBrk="0" hangingPunct="0">
                <a:buFontTx/>
                <a:buChar char="•"/>
              </a:pPr>
              <a:r>
                <a:rPr lang="en-US" sz="1300" dirty="0">
                  <a:solidFill>
                    <a:schemeClr val="bg1"/>
                  </a:solidFill>
                  <a:latin typeface="Arial" pitchFamily="34" charset="0"/>
                </a:rPr>
                <a:t>- CHF</a:t>
              </a:r>
            </a:p>
            <a:p>
              <a:pPr eaLnBrk="0" hangingPunct="0">
                <a:buFontTx/>
                <a:buChar char="•"/>
              </a:pPr>
              <a:r>
                <a:rPr lang="en-US" sz="1300" b="1" dirty="0">
                  <a:solidFill>
                    <a:schemeClr val="bg1"/>
                  </a:solidFill>
                  <a:latin typeface="Arial" pitchFamily="34" charset="0"/>
                </a:rPr>
                <a:t> Ariana</a:t>
              </a:r>
            </a:p>
          </p:txBody>
        </p:sp>
        <p:sp>
          <p:nvSpPr>
            <p:cNvPr id="14" name="Rectangle 14"/>
            <p:cNvSpPr>
              <a:spLocks noChangeArrowheads="1"/>
            </p:cNvSpPr>
            <p:nvPr/>
          </p:nvSpPr>
          <p:spPr bwMode="auto">
            <a:xfrm>
              <a:off x="4865" y="1178"/>
              <a:ext cx="1449" cy="49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chemeClr val="accent4"/>
                  </a:solidFill>
                  <a:latin typeface="Arial" pitchFamily="34" charset="0"/>
                </a:rPr>
                <a:t>Kuwait: 2</a:t>
              </a:r>
            </a:p>
            <a:p>
              <a:pPr eaLnBrk="0" hangingPunct="0">
                <a:buFontTx/>
                <a:buChar char="•"/>
              </a:pPr>
              <a:r>
                <a:rPr lang="en-US" sz="1300" dirty="0">
                  <a:solidFill>
                    <a:schemeClr val="bg1"/>
                  </a:solidFill>
                  <a:latin typeface="Arial" pitchFamily="34" charset="0"/>
                </a:rPr>
                <a:t>- Kuwait Finance House</a:t>
              </a:r>
            </a:p>
          </p:txBody>
        </p:sp>
        <p:sp>
          <p:nvSpPr>
            <p:cNvPr id="15" name="Rectangle 15"/>
            <p:cNvSpPr>
              <a:spLocks noChangeArrowheads="1"/>
            </p:cNvSpPr>
            <p:nvPr/>
          </p:nvSpPr>
          <p:spPr bwMode="auto">
            <a:xfrm>
              <a:off x="4659" y="2073"/>
              <a:ext cx="792" cy="23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smtClean="0">
                  <a:solidFill>
                    <a:schemeClr val="accent4"/>
                  </a:solidFill>
                  <a:latin typeface="Arial" pitchFamily="34" charset="0"/>
                </a:rPr>
                <a:t>Iran: 8</a:t>
              </a:r>
              <a:endParaRPr lang="en-US" sz="1500" b="1" u="sng" dirty="0">
                <a:solidFill>
                  <a:schemeClr val="accent4"/>
                </a:solidFill>
                <a:latin typeface="Arial" pitchFamily="34" charset="0"/>
              </a:endParaRPr>
            </a:p>
          </p:txBody>
        </p:sp>
        <p:sp>
          <p:nvSpPr>
            <p:cNvPr id="16"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4"/>
                  </a:solidFill>
                  <a:latin typeface="Arial" pitchFamily="34" charset="0"/>
                </a:rPr>
                <a:t>Egypt: </a:t>
              </a:r>
              <a:r>
                <a:rPr lang="en-US" sz="1500" b="1" u="sng" dirty="0" smtClean="0">
                  <a:solidFill>
                    <a:schemeClr val="accent4"/>
                  </a:solidFill>
                  <a:latin typeface="Arial" pitchFamily="34" charset="0"/>
                </a:rPr>
                <a:t>3</a:t>
              </a:r>
              <a:endParaRPr lang="en-US" sz="1500" b="1" u="sng" dirty="0">
                <a:solidFill>
                  <a:schemeClr val="accent4"/>
                </a:solidFill>
                <a:latin typeface="Arial" pitchFamily="34" charset="0"/>
              </a:endParaRPr>
            </a:p>
            <a:p>
              <a:pPr eaLnBrk="0" hangingPunct="0">
                <a:buFontTx/>
                <a:buChar char="•"/>
              </a:pPr>
              <a:r>
                <a:rPr lang="en-US" sz="1300" dirty="0">
                  <a:solidFill>
                    <a:schemeClr val="bg1"/>
                  </a:solidFill>
                  <a:latin typeface="Arial" pitchFamily="34" charset="0"/>
                </a:rPr>
                <a:t>- Alwatany Bank of Egypt</a:t>
              </a:r>
            </a:p>
            <a:p>
              <a:pPr eaLnBrk="0" hangingPunct="0">
                <a:buFontTx/>
                <a:buChar char="•"/>
              </a:pPr>
              <a:r>
                <a:rPr lang="en-US" sz="1300" dirty="0">
                  <a:solidFill>
                    <a:schemeClr val="bg1"/>
                  </a:solidFill>
                  <a:latin typeface="Arial" pitchFamily="34" charset="0"/>
                </a:rPr>
                <a:t>- Egyptian Saudi Finance </a:t>
              </a:r>
              <a:endParaRPr lang="en-US" sz="1300" b="1" dirty="0">
                <a:solidFill>
                  <a:schemeClr val="bg1"/>
                </a:solidFill>
                <a:latin typeface="Arial" pitchFamily="34" charset="0"/>
              </a:endParaRPr>
            </a:p>
          </p:txBody>
        </p:sp>
        <p:sp>
          <p:nvSpPr>
            <p:cNvPr id="17" name="Rectangle 17"/>
            <p:cNvSpPr>
              <a:spLocks noChangeArrowheads="1"/>
            </p:cNvSpPr>
            <p:nvPr/>
          </p:nvSpPr>
          <p:spPr bwMode="auto">
            <a:xfrm>
              <a:off x="4887" y="3666"/>
              <a:ext cx="1795" cy="362"/>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4"/>
                  </a:solidFill>
                  <a:latin typeface="Arial" pitchFamily="34" charset="0"/>
                </a:rPr>
                <a:t>Indonesia: </a:t>
              </a:r>
              <a:r>
                <a:rPr lang="en-US" sz="1500" b="1" u="sng" dirty="0" smtClean="0">
                  <a:solidFill>
                    <a:schemeClr val="accent4"/>
                  </a:solidFill>
                  <a:latin typeface="Arial" pitchFamily="34" charset="0"/>
                </a:rPr>
                <a:t>133</a:t>
              </a:r>
            </a:p>
            <a:p>
              <a:pPr eaLnBrk="0" hangingPunct="0">
                <a:buFontTx/>
                <a:buChar char="•"/>
              </a:pPr>
              <a:r>
                <a:rPr lang="en-US" sz="1300" dirty="0" smtClean="0">
                  <a:solidFill>
                    <a:schemeClr val="bg1"/>
                  </a:solidFill>
                  <a:latin typeface="Arial" pitchFamily="34" charset="0"/>
                </a:rPr>
                <a:t>BPRS , BMT.</a:t>
              </a:r>
              <a:endParaRPr lang="en-US" sz="1300" dirty="0">
                <a:solidFill>
                  <a:schemeClr val="bg1"/>
                </a:solidFill>
                <a:latin typeface="Arial" pitchFamily="34" charset="0"/>
              </a:endParaRPr>
            </a:p>
          </p:txBody>
        </p:sp>
        <p:sp>
          <p:nvSpPr>
            <p:cNvPr id="18" name="Line 18"/>
            <p:cNvSpPr>
              <a:spLocks noChangeShapeType="1"/>
            </p:cNvSpPr>
            <p:nvPr/>
          </p:nvSpPr>
          <p:spPr bwMode="auto">
            <a:xfrm>
              <a:off x="3749" y="2707"/>
              <a:ext cx="306" cy="726"/>
            </a:xfrm>
            <a:prstGeom prst="line">
              <a:avLst/>
            </a:prstGeom>
            <a:ln>
              <a:headEnd type="triangle" w="med" len="med"/>
              <a:tailEn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19" name="Line 19"/>
            <p:cNvSpPr>
              <a:spLocks noChangeShapeType="1"/>
            </p:cNvSpPr>
            <p:nvPr/>
          </p:nvSpPr>
          <p:spPr bwMode="auto">
            <a:xfrm flipV="1">
              <a:off x="3168" y="2654"/>
              <a:ext cx="317"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0" name="Line 20"/>
            <p:cNvSpPr>
              <a:spLocks noChangeShapeType="1"/>
            </p:cNvSpPr>
            <p:nvPr/>
          </p:nvSpPr>
          <p:spPr bwMode="auto">
            <a:xfrm>
              <a:off x="3650" y="1663"/>
              <a:ext cx="204" cy="9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1" name="Line 21"/>
            <p:cNvSpPr>
              <a:spLocks noChangeShapeType="1"/>
            </p:cNvSpPr>
            <p:nvPr/>
          </p:nvSpPr>
          <p:spPr bwMode="auto">
            <a:xfrm flipH="1">
              <a:off x="3907" y="1213"/>
              <a:ext cx="670" cy="149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2" name="Line 22"/>
            <p:cNvSpPr>
              <a:spLocks noChangeShapeType="1"/>
            </p:cNvSpPr>
            <p:nvPr/>
          </p:nvSpPr>
          <p:spPr bwMode="auto">
            <a:xfrm flipH="1">
              <a:off x="3854" y="1387"/>
              <a:ext cx="1056" cy="121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3" name="Line 23"/>
            <p:cNvSpPr>
              <a:spLocks noChangeShapeType="1"/>
            </p:cNvSpPr>
            <p:nvPr/>
          </p:nvSpPr>
          <p:spPr bwMode="auto">
            <a:xfrm flipH="1">
              <a:off x="4111" y="1707"/>
              <a:ext cx="1100" cy="80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4" name="Line 24"/>
            <p:cNvSpPr>
              <a:spLocks noChangeShapeType="1"/>
            </p:cNvSpPr>
            <p:nvPr/>
          </p:nvSpPr>
          <p:spPr bwMode="auto">
            <a:xfrm flipH="1">
              <a:off x="4013" y="2179"/>
              <a:ext cx="739" cy="31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5" name="Line 25"/>
            <p:cNvSpPr>
              <a:spLocks noChangeShapeType="1"/>
            </p:cNvSpPr>
            <p:nvPr/>
          </p:nvSpPr>
          <p:spPr bwMode="auto">
            <a:xfrm>
              <a:off x="2872" y="1502"/>
              <a:ext cx="240" cy="60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6"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chemeClr val="accent4"/>
                  </a:solidFill>
                  <a:latin typeface="Arial" pitchFamily="34" charset="0"/>
                </a:rPr>
                <a:t>Sudan: </a:t>
              </a:r>
              <a:r>
                <a:rPr lang="en-US" sz="1500" b="1" u="sng" dirty="0" smtClean="0">
                  <a:solidFill>
                    <a:schemeClr val="accent4"/>
                  </a:solidFill>
                  <a:latin typeface="Arial" pitchFamily="34" charset="0"/>
                </a:rPr>
                <a:t>13</a:t>
              </a:r>
              <a:endParaRPr lang="en-US" sz="1500" b="1" dirty="0">
                <a:solidFill>
                  <a:schemeClr val="accent4"/>
                </a:solidFill>
                <a:latin typeface="Arial" pitchFamily="34" charset="0"/>
              </a:endParaRPr>
            </a:p>
          </p:txBody>
        </p:sp>
        <p:sp>
          <p:nvSpPr>
            <p:cNvPr id="27" name="Line 27"/>
            <p:cNvSpPr>
              <a:spLocks noChangeShapeType="1"/>
            </p:cNvSpPr>
            <p:nvPr/>
          </p:nvSpPr>
          <p:spPr bwMode="auto">
            <a:xfrm flipV="1">
              <a:off x="3379" y="2918"/>
              <a:ext cx="159"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8" name="Rectangle 28"/>
            <p:cNvSpPr>
              <a:spLocks noChangeArrowheads="1"/>
            </p:cNvSpPr>
            <p:nvPr/>
          </p:nvSpPr>
          <p:spPr bwMode="auto">
            <a:xfrm>
              <a:off x="5598" y="2155"/>
              <a:ext cx="1257" cy="538"/>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chemeClr val="accent4"/>
                  </a:solidFill>
                  <a:latin typeface="Arial" pitchFamily="34" charset="0"/>
                </a:rPr>
                <a:t>Pakistan: </a:t>
              </a:r>
              <a:r>
                <a:rPr lang="en-US" sz="1500" b="1" u="sng" dirty="0" smtClean="0">
                  <a:solidFill>
                    <a:schemeClr val="accent4"/>
                  </a:solidFill>
                  <a:latin typeface="Arial" pitchFamily="34" charset="0"/>
                </a:rPr>
                <a:t>21</a:t>
              </a:r>
              <a:endParaRPr lang="en-US" sz="1500" b="1" u="sng" dirty="0">
                <a:solidFill>
                  <a:schemeClr val="accent4"/>
                </a:solidFill>
                <a:latin typeface="Arial" pitchFamily="34" charset="0"/>
              </a:endParaRPr>
            </a:p>
            <a:p>
              <a:pPr eaLnBrk="0" hangingPunct="0">
                <a:buFontTx/>
                <a:buChar char="•"/>
              </a:pPr>
              <a:r>
                <a:rPr lang="en-US" sz="1500" b="1" u="sng" dirty="0">
                  <a:solidFill>
                    <a:schemeClr val="accent4"/>
                  </a:solidFill>
                  <a:latin typeface="Arial" pitchFamily="34" charset="0"/>
                </a:rPr>
                <a:t>India: 3</a:t>
              </a:r>
            </a:p>
            <a:p>
              <a:pPr eaLnBrk="0" hangingPunct="0">
                <a:buFontTx/>
                <a:buChar char="•"/>
              </a:pPr>
              <a:r>
                <a:rPr lang="en-US" sz="1500" b="1" u="sng" dirty="0" smtClean="0">
                  <a:solidFill>
                    <a:schemeClr val="accent4"/>
                  </a:solidFill>
                  <a:latin typeface="Arial" pitchFamily="34" charset="0"/>
                </a:rPr>
                <a:t>Bangladesh:9</a:t>
              </a:r>
              <a:endParaRPr lang="en-US" sz="1500" b="1" dirty="0">
                <a:solidFill>
                  <a:schemeClr val="accent4"/>
                </a:solidFill>
                <a:latin typeface="Arial" pitchFamily="34" charset="0"/>
              </a:endParaRPr>
            </a:p>
          </p:txBody>
        </p:sp>
        <p:sp>
          <p:nvSpPr>
            <p:cNvPr id="29" name="Line 29"/>
            <p:cNvSpPr>
              <a:spLocks noChangeShapeType="1"/>
            </p:cNvSpPr>
            <p:nvPr/>
          </p:nvSpPr>
          <p:spPr bwMode="auto">
            <a:xfrm flipH="1">
              <a:off x="4449" y="2446"/>
              <a:ext cx="1189" cy="18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0"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4"/>
                  </a:solidFill>
                  <a:latin typeface="Arial" pitchFamily="34" charset="0"/>
                </a:rPr>
                <a:t>Turkey: </a:t>
              </a:r>
              <a:r>
                <a:rPr lang="en-US" sz="1500" b="1" u="sng" dirty="0" smtClean="0">
                  <a:solidFill>
                    <a:schemeClr val="accent4"/>
                  </a:solidFill>
                  <a:latin typeface="Arial" pitchFamily="34" charset="0"/>
                </a:rPr>
                <a:t>2</a:t>
              </a:r>
              <a:endParaRPr lang="en-US" sz="1500" b="1" u="sng" dirty="0">
                <a:solidFill>
                  <a:schemeClr val="accent4"/>
                </a:solidFill>
                <a:latin typeface="Arial" pitchFamily="34" charset="0"/>
              </a:endParaRPr>
            </a:p>
            <a:p>
              <a:pPr eaLnBrk="0" hangingPunct="0">
                <a:buFontTx/>
                <a:buChar char="•"/>
              </a:pPr>
              <a:r>
                <a:rPr lang="en-US" sz="1300" dirty="0">
                  <a:solidFill>
                    <a:schemeClr val="bg1"/>
                  </a:solidFill>
                  <a:latin typeface="Arial" pitchFamily="34" charset="0"/>
                </a:rPr>
                <a:t>- Faisal Finance Institution</a:t>
              </a:r>
            </a:p>
            <a:p>
              <a:pPr eaLnBrk="0" hangingPunct="0">
                <a:buFontTx/>
                <a:buChar char="•"/>
              </a:pPr>
              <a:r>
                <a:rPr lang="en-US" sz="1300" dirty="0">
                  <a:solidFill>
                    <a:schemeClr val="bg1"/>
                  </a:solidFill>
                  <a:latin typeface="Arial" pitchFamily="34" charset="0"/>
                </a:rPr>
                <a:t>- </a:t>
              </a:r>
              <a:r>
                <a:rPr lang="en-US" sz="1300" dirty="0" smtClean="0">
                  <a:solidFill>
                    <a:schemeClr val="bg1"/>
                  </a:solidFill>
                  <a:latin typeface="Arial" pitchFamily="34" charset="0"/>
                </a:rPr>
                <a:t>Ikhlas </a:t>
              </a:r>
              <a:r>
                <a:rPr lang="en-US" sz="1300" dirty="0">
                  <a:solidFill>
                    <a:schemeClr val="bg1"/>
                  </a:solidFill>
                  <a:latin typeface="Arial" pitchFamily="34" charset="0"/>
                </a:rPr>
                <a:t>Finance House</a:t>
              </a:r>
              <a:endParaRPr lang="en-US" sz="1300" b="1" dirty="0">
                <a:solidFill>
                  <a:schemeClr val="bg1"/>
                </a:solidFill>
                <a:latin typeface="Arial" pitchFamily="34" charset="0"/>
              </a:endParaRPr>
            </a:p>
          </p:txBody>
        </p:sp>
        <p:sp>
          <p:nvSpPr>
            <p:cNvPr id="31" name="Rectangle 32"/>
            <p:cNvSpPr>
              <a:spLocks noChangeArrowheads="1"/>
            </p:cNvSpPr>
            <p:nvPr/>
          </p:nvSpPr>
          <p:spPr bwMode="auto">
            <a:xfrm>
              <a:off x="3829" y="3004"/>
              <a:ext cx="1126" cy="942"/>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chemeClr val="accent4"/>
                  </a:solidFill>
                  <a:latin typeface="Arial" pitchFamily="34" charset="0"/>
                </a:rPr>
                <a:t>Yemen: </a:t>
              </a:r>
              <a:r>
                <a:rPr lang="en-US" sz="1500" b="1" u="sng" dirty="0" smtClean="0">
                  <a:solidFill>
                    <a:schemeClr val="accent4"/>
                  </a:solidFill>
                  <a:latin typeface="Arial" pitchFamily="34" charset="0"/>
                </a:rPr>
                <a:t>05</a:t>
              </a:r>
            </a:p>
            <a:p>
              <a:pPr eaLnBrk="0" hangingPunct="0">
                <a:buFontTx/>
                <a:buChar char="•"/>
              </a:pPr>
              <a:r>
                <a:rPr lang="en-US" sz="1300" dirty="0" smtClean="0">
                  <a:solidFill>
                    <a:schemeClr val="bg1"/>
                  </a:solidFill>
                  <a:latin typeface="Arial" pitchFamily="34" charset="0"/>
                </a:rPr>
                <a:t>Al- Amal</a:t>
              </a:r>
            </a:p>
            <a:p>
              <a:pPr eaLnBrk="0" hangingPunct="0">
                <a:buFontTx/>
                <a:buChar char="•"/>
              </a:pPr>
              <a:r>
                <a:rPr lang="en-US" sz="1300" dirty="0" smtClean="0">
                  <a:solidFill>
                    <a:schemeClr val="bg1"/>
                  </a:solidFill>
                  <a:latin typeface="Arial" pitchFamily="34" charset="0"/>
                </a:rPr>
                <a:t>Al Kuraimi</a:t>
              </a:r>
            </a:p>
            <a:p>
              <a:pPr eaLnBrk="0" hangingPunct="0"/>
              <a:r>
                <a:rPr lang="en-US" sz="1300" dirty="0" smtClean="0">
                  <a:latin typeface="Arial" pitchFamily="34" charset="0"/>
                </a:rPr>
                <a:t> </a:t>
              </a:r>
              <a:endParaRPr lang="en-US" sz="1300" dirty="0">
                <a:latin typeface="Arial" pitchFamily="34" charset="0"/>
              </a:endParaRPr>
            </a:p>
          </p:txBody>
        </p:sp>
      </p:grpSp>
      <p:sp>
        <p:nvSpPr>
          <p:cNvPr id="32" name="Rectangle 32"/>
          <p:cNvSpPr>
            <a:spLocks noChangeArrowheads="1"/>
          </p:cNvSpPr>
          <p:nvPr/>
        </p:nvSpPr>
        <p:spPr bwMode="auto">
          <a:xfrm>
            <a:off x="101146" y="5953360"/>
            <a:ext cx="4038600" cy="721946"/>
          </a:xfrm>
          <a:prstGeom prst="rect">
            <a:avLst/>
          </a:prstGeom>
          <a:noFill/>
          <a:ln w="9525">
            <a:noFill/>
            <a:miter lim="800000"/>
            <a:headEnd/>
            <a:tailEnd/>
          </a:ln>
        </p:spPr>
        <p:txBody>
          <a:bodyPr wrap="square" lIns="105365" tIns="52682" rIns="105365" bIns="52682">
            <a:spAutoFit/>
          </a:bodyPr>
          <a:lstStyle/>
          <a:p>
            <a:pPr eaLnBrk="0" hangingPunct="0"/>
            <a:r>
              <a:rPr lang="en-US" sz="2000" b="1" dirty="0" smtClean="0">
                <a:solidFill>
                  <a:schemeClr val="bg1"/>
                </a:solidFill>
                <a:latin typeface="Arial" pitchFamily="34" charset="0"/>
              </a:rPr>
              <a:t>IMFI’s Worldwide: 500 *     </a:t>
            </a:r>
          </a:p>
          <a:p>
            <a:pPr eaLnBrk="0" hangingPunct="0"/>
            <a:r>
              <a:rPr lang="en-US" sz="2000" b="1" dirty="0" smtClean="0">
                <a:solidFill>
                  <a:schemeClr val="bg1"/>
                </a:solidFill>
                <a:latin typeface="Arial" pitchFamily="34" charset="0"/>
              </a:rPr>
              <a:t>Market Size: 1.5 billion USD</a:t>
            </a:r>
            <a:endParaRPr lang="en-US" sz="2000" b="1" dirty="0">
              <a:solidFill>
                <a:schemeClr val="bg1"/>
              </a:solidFill>
              <a:latin typeface="Arial" pitchFamily="34" charset="0"/>
            </a:endParaRPr>
          </a:p>
        </p:txBody>
      </p:sp>
      <p:sp>
        <p:nvSpPr>
          <p:cNvPr id="33" name="Line 27"/>
          <p:cNvSpPr>
            <a:spLocks noChangeShapeType="1"/>
          </p:cNvSpPr>
          <p:nvPr/>
        </p:nvSpPr>
        <p:spPr bwMode="auto">
          <a:xfrm flipH="1" flipV="1">
            <a:off x="6733221" y="5076242"/>
            <a:ext cx="185772" cy="78630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5" name="Rectangle 32"/>
          <p:cNvSpPr>
            <a:spLocks noChangeArrowheads="1"/>
          </p:cNvSpPr>
          <p:nvPr/>
        </p:nvSpPr>
        <p:spPr bwMode="auto">
          <a:xfrm>
            <a:off x="3021232" y="5171146"/>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chemeClr val="accent4"/>
                </a:solidFill>
                <a:latin typeface="Arial" pitchFamily="34" charset="0"/>
              </a:rPr>
              <a:t>South Africa</a:t>
            </a:r>
          </a:p>
          <a:p>
            <a:pPr eaLnBrk="0" hangingPunct="0"/>
            <a:r>
              <a:rPr lang="en-US" sz="1200" dirty="0" smtClean="0">
                <a:latin typeface="Arial" pitchFamily="34" charset="0"/>
              </a:rPr>
              <a:t>  </a:t>
            </a:r>
            <a:r>
              <a:rPr lang="en-US" sz="1200" dirty="0" smtClean="0">
                <a:solidFill>
                  <a:schemeClr val="bg1"/>
                </a:solidFill>
                <a:latin typeface="Arial" pitchFamily="34" charset="0"/>
              </a:rPr>
              <a:t>Awqaf SA</a:t>
            </a:r>
            <a:endParaRPr lang="en-US" sz="1200" dirty="0">
              <a:solidFill>
                <a:schemeClr val="bg1"/>
              </a:solidFill>
              <a:latin typeface="Arial" pitchFamily="34" charset="0"/>
            </a:endParaRPr>
          </a:p>
        </p:txBody>
      </p:sp>
      <p:sp>
        <p:nvSpPr>
          <p:cNvPr id="37" name="Line 19"/>
          <p:cNvSpPr>
            <a:spLocks noChangeShapeType="1"/>
          </p:cNvSpPr>
          <p:nvPr/>
        </p:nvSpPr>
        <p:spPr bwMode="auto">
          <a:xfrm>
            <a:off x="3053425" y="5634519"/>
            <a:ext cx="1148473" cy="5348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8" name="Line 20"/>
          <p:cNvSpPr>
            <a:spLocks noChangeShapeType="1"/>
          </p:cNvSpPr>
          <p:nvPr/>
        </p:nvSpPr>
        <p:spPr bwMode="auto">
          <a:xfrm flipH="1">
            <a:off x="4485688" y="1915234"/>
            <a:ext cx="280243" cy="163679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9" name="Line 20"/>
          <p:cNvSpPr>
            <a:spLocks noChangeShapeType="1"/>
          </p:cNvSpPr>
          <p:nvPr/>
        </p:nvSpPr>
        <p:spPr bwMode="auto">
          <a:xfrm flipH="1">
            <a:off x="4665353" y="1616617"/>
            <a:ext cx="770384" cy="204102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41" name="Rectangle 32"/>
          <p:cNvSpPr>
            <a:spLocks noChangeArrowheads="1"/>
          </p:cNvSpPr>
          <p:nvPr/>
        </p:nvSpPr>
        <p:spPr bwMode="auto">
          <a:xfrm>
            <a:off x="5752178" y="5853509"/>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chemeClr val="accent4"/>
                </a:solidFill>
                <a:latin typeface="Arial" pitchFamily="34" charset="0"/>
              </a:rPr>
              <a:t>Muaritius</a:t>
            </a:r>
            <a:endParaRPr lang="en-US" sz="1500" b="1" u="sng" dirty="0" smtClean="0">
              <a:solidFill>
                <a:schemeClr val="accent4"/>
              </a:solidFill>
              <a:latin typeface="Arial" pitchFamily="34" charset="0"/>
            </a:endParaRPr>
          </a:p>
          <a:p>
            <a:pPr eaLnBrk="0" hangingPunct="0"/>
            <a:r>
              <a:rPr lang="en-US" sz="1050" b="1" u="sng" dirty="0" smtClean="0">
                <a:solidFill>
                  <a:schemeClr val="bg1"/>
                </a:solidFill>
                <a:latin typeface="Arial" pitchFamily="34" charset="0"/>
              </a:rPr>
              <a:t>AlBaraka MPCS</a:t>
            </a:r>
            <a:endParaRPr lang="en-US" sz="1050" b="1" dirty="0">
              <a:solidFill>
                <a:schemeClr val="bg1"/>
              </a:solidFill>
              <a:latin typeface="Arial" pitchFamily="34" charset="0"/>
            </a:endParaRPr>
          </a:p>
        </p:txBody>
      </p:sp>
      <p:sp>
        <p:nvSpPr>
          <p:cNvPr id="42" name="Line 27"/>
          <p:cNvSpPr>
            <a:spLocks noChangeShapeType="1"/>
          </p:cNvSpPr>
          <p:nvPr/>
        </p:nvSpPr>
        <p:spPr bwMode="auto">
          <a:xfrm flipH="1" flipV="1">
            <a:off x="5647414" y="5711677"/>
            <a:ext cx="642498" cy="47046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pic>
        <p:nvPicPr>
          <p:cNvPr id="43" name="Picture 42"/>
          <p:cNvPicPr>
            <a:picLocks noChangeAspect="1"/>
          </p:cNvPicPr>
          <p:nvPr/>
        </p:nvPicPr>
        <p:blipFill rotWithShape="1">
          <a:blip r:embed="rId5">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Tree>
    <p:extLst>
      <p:ext uri="{BB962C8B-B14F-4D97-AF65-F5344CB8AC3E}">
        <p14:creationId xmlns:p14="http://schemas.microsoft.com/office/powerpoint/2010/main" val="3330730762"/>
      </p:ext>
    </p:extLst>
  </p:cSld>
  <p:clrMapOvr>
    <a:masterClrMapping/>
  </p:clrMapOvr>
  <mc:AlternateContent xmlns:mc="http://schemas.openxmlformats.org/markup-compatibility/2006" xmlns:p14="http://schemas.microsoft.com/office/powerpoint/2010/main">
    <mc:Choice Requires="p14">
      <p:transition spd="slow" p14:dur="2000" advTm="14092"/>
    </mc:Choice>
    <mc:Fallback xmlns="">
      <p:transition spd="slow" advTm="1409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a:xfrm>
            <a:off x="677333" y="1358021"/>
            <a:ext cx="9435388" cy="4772323"/>
          </a:xfrm>
        </p:spPr>
        <p:txBody>
          <a:bodyPr>
            <a:normAutofit fontScale="62500" lnSpcReduction="20000"/>
          </a:bodyPr>
          <a:lstStyle/>
          <a:p>
            <a:pPr algn="just">
              <a:buFont typeface="Wingdings 3" pitchFamily="18" charset="2"/>
              <a:buNone/>
            </a:pPr>
            <a:r>
              <a:rPr lang="en-GB" sz="2000" b="1" dirty="0" smtClean="0">
                <a:cs typeface="Times New Roman" pitchFamily="18" charset="0"/>
              </a:rPr>
              <a:t>The number of Takaful operators worldwide is now estimated at:</a:t>
            </a:r>
          </a:p>
          <a:p>
            <a:pPr algn="just"/>
            <a:r>
              <a:rPr lang="en-GB" sz="2800" b="1" dirty="0" smtClean="0">
                <a:solidFill>
                  <a:schemeClr val="bg1"/>
                </a:solidFill>
                <a:latin typeface="Calibri" panose="020F0502020204030204" pitchFamily="34" charset="0"/>
                <a:cs typeface="Times New Roman" pitchFamily="18" charset="0"/>
              </a:rPr>
              <a:t>Number of Education and Training Providers: 600+ </a:t>
            </a:r>
          </a:p>
          <a:p>
            <a:pPr algn="just">
              <a:buNone/>
            </a:pPr>
            <a:endParaRPr lang="en-GB" sz="2800" b="1" dirty="0" smtClean="0">
              <a:solidFill>
                <a:schemeClr val="bg1"/>
              </a:solidFill>
              <a:latin typeface="Calibri" panose="020F0502020204030204" pitchFamily="34" charset="0"/>
              <a:cs typeface="Times New Roman" pitchFamily="18" charset="0"/>
            </a:endParaRPr>
          </a:p>
          <a:p>
            <a:pPr algn="just"/>
            <a:r>
              <a:rPr lang="en-GB" sz="2800" b="1" dirty="0" smtClean="0">
                <a:solidFill>
                  <a:schemeClr val="bg1"/>
                </a:solidFill>
                <a:latin typeface="Calibri" panose="020F0502020204030204" pitchFamily="34" charset="0"/>
                <a:cs typeface="Times New Roman" pitchFamily="18" charset="0"/>
              </a:rPr>
              <a:t>150+ Universities have Islamic Banking and Finance Programs</a:t>
            </a:r>
          </a:p>
          <a:p>
            <a:pPr algn="just"/>
            <a:endParaRPr lang="en-GB" sz="2800" b="1" dirty="0" smtClean="0">
              <a:solidFill>
                <a:schemeClr val="bg1"/>
              </a:solidFill>
              <a:latin typeface="Calibri" panose="020F0502020204030204" pitchFamily="34" charset="0"/>
              <a:cs typeface="Times New Roman" pitchFamily="18" charset="0"/>
            </a:endParaRPr>
          </a:p>
          <a:p>
            <a:pPr algn="just"/>
            <a:r>
              <a:rPr lang="en-GB" sz="2800" b="1" dirty="0" smtClean="0">
                <a:solidFill>
                  <a:schemeClr val="bg1"/>
                </a:solidFill>
                <a:latin typeface="Calibri" panose="020F0502020204030204" pitchFamily="34" charset="0"/>
                <a:cs typeface="Times New Roman" pitchFamily="18" charset="0"/>
              </a:rPr>
              <a:t>Only Pakistan have 18 Universities </a:t>
            </a:r>
          </a:p>
          <a:p>
            <a:pPr algn="just">
              <a:buNone/>
            </a:pPr>
            <a:endParaRPr lang="en-GB" sz="2800" b="1" dirty="0" smtClean="0">
              <a:solidFill>
                <a:schemeClr val="bg1"/>
              </a:solidFill>
              <a:latin typeface="Calibri" panose="020F0502020204030204" pitchFamily="34" charset="0"/>
              <a:cs typeface="Times New Roman" pitchFamily="18" charset="0"/>
            </a:endParaRPr>
          </a:p>
          <a:p>
            <a:pPr algn="just"/>
            <a:r>
              <a:rPr lang="en-GB" sz="2800" b="1" dirty="0" smtClean="0">
                <a:solidFill>
                  <a:schemeClr val="bg1"/>
                </a:solidFill>
                <a:latin typeface="Calibri" panose="020F0502020204030204" pitchFamily="34" charset="0"/>
                <a:cs typeface="Times New Roman" pitchFamily="18" charset="0"/>
              </a:rPr>
              <a:t>400+ Training Providers</a:t>
            </a:r>
          </a:p>
          <a:p>
            <a:pPr algn="just">
              <a:buFont typeface="Wingdings 3" pitchFamily="18" charset="2"/>
              <a:buNone/>
            </a:pPr>
            <a:endParaRPr lang="en-GB" sz="2800" b="1" dirty="0" smtClean="0">
              <a:solidFill>
                <a:schemeClr val="bg1"/>
              </a:solidFill>
              <a:latin typeface="Calibri" panose="020F0502020204030204" pitchFamily="34" charset="0"/>
              <a:cs typeface="Times New Roman" pitchFamily="18" charset="0"/>
            </a:endParaRPr>
          </a:p>
          <a:p>
            <a:pPr algn="just"/>
            <a:r>
              <a:rPr lang="en-GB" sz="2800" b="1" dirty="0" smtClean="0">
                <a:solidFill>
                  <a:schemeClr val="bg1"/>
                </a:solidFill>
                <a:latin typeface="Calibri" panose="020F0502020204030204" pitchFamily="34" charset="0"/>
                <a:cs typeface="Times New Roman" pitchFamily="18" charset="0"/>
              </a:rPr>
              <a:t>In 50+ Countries.</a:t>
            </a:r>
          </a:p>
          <a:p>
            <a:pPr algn="just"/>
            <a:endParaRPr lang="en-GB" sz="2800" b="1" dirty="0" smtClean="0">
              <a:solidFill>
                <a:schemeClr val="bg1"/>
              </a:solidFill>
              <a:latin typeface="Calibri" panose="020F0502020204030204" pitchFamily="34" charset="0"/>
              <a:cs typeface="Times New Roman" pitchFamily="18" charset="0"/>
            </a:endParaRPr>
          </a:p>
          <a:p>
            <a:pPr algn="just"/>
            <a:r>
              <a:rPr lang="en-GB" sz="2800" b="1" dirty="0" smtClean="0">
                <a:solidFill>
                  <a:schemeClr val="bg1"/>
                </a:solidFill>
                <a:latin typeface="Calibri" panose="020F0502020204030204" pitchFamily="34" charset="0"/>
                <a:cs typeface="Times New Roman" pitchFamily="18" charset="0"/>
              </a:rPr>
              <a:t>Major Market: </a:t>
            </a:r>
            <a:r>
              <a:rPr lang="en-GB" sz="2800" dirty="0" smtClean="0">
                <a:solidFill>
                  <a:schemeClr val="bg1"/>
                </a:solidFill>
                <a:latin typeface="Calibri" panose="020F0502020204030204" pitchFamily="34" charset="0"/>
                <a:cs typeface="Times New Roman" pitchFamily="18" charset="0"/>
              </a:rPr>
              <a:t>Malaysia, UK, Pakistan, Nigeria, Indonesia, Tunisia </a:t>
            </a:r>
          </a:p>
          <a:p>
            <a:pPr algn="just"/>
            <a:r>
              <a:rPr lang="en-GB" sz="2800" b="1" dirty="0" smtClean="0">
                <a:solidFill>
                  <a:schemeClr val="bg1"/>
                </a:solidFill>
                <a:latin typeface="Calibri" panose="020F0502020204030204" pitchFamily="34" charset="0"/>
                <a:cs typeface="Times New Roman" pitchFamily="18" charset="0"/>
              </a:rPr>
              <a:t>Future Markets: </a:t>
            </a:r>
            <a:r>
              <a:rPr lang="en-GB" sz="2800" dirty="0" smtClean="0">
                <a:solidFill>
                  <a:schemeClr val="bg1"/>
                </a:solidFill>
                <a:latin typeface="Calibri" panose="020F0502020204030204" pitchFamily="34" charset="0"/>
                <a:cs typeface="Times New Roman" pitchFamily="18" charset="0"/>
              </a:rPr>
              <a:t>Kenya, West Africa, Turkey. </a:t>
            </a:r>
          </a:p>
          <a:p>
            <a:pPr algn="just"/>
            <a:endParaRPr lang="en-GB" sz="2400" b="1" dirty="0" smtClean="0">
              <a:cs typeface="Times New Roman" pitchFamily="18" charset="0"/>
            </a:endParaRPr>
          </a:p>
        </p:txBody>
      </p:sp>
      <p:sp>
        <p:nvSpPr>
          <p:cNvPr id="5" name="Text Box 23"/>
          <p:cNvSpPr txBox="1">
            <a:spLocks noChangeArrowheads="1"/>
          </p:cNvSpPr>
          <p:nvPr/>
        </p:nvSpPr>
        <p:spPr bwMode="auto">
          <a:xfrm>
            <a:off x="605367" y="0"/>
            <a:ext cx="8181802" cy="927100"/>
          </a:xfrm>
          <a:prstGeom prst="rect">
            <a:avLst/>
          </a:prstGeom>
          <a:solidFill>
            <a:schemeClr val="accent4"/>
          </a:solidFill>
          <a:ln w="9525" algn="ctr">
            <a:noFill/>
            <a:miter lim="800000"/>
            <a:headEnd/>
            <a:tailEnd/>
          </a:ln>
          <a:effectLst/>
        </p:spPr>
        <p:txBody>
          <a:bodyPr vert="horz" lIns="91440" tIns="45720" rIns="91440" bIns="45720" rtlCol="0" anchor="ctr">
            <a:normAutofit/>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r>
              <a:rPr kumimoji="0" lang="en-US" sz="3200" b="1" i="0" u="none" strike="noStrike" kern="1200" cap="none" spc="0" normalizeH="0" baseline="0" noProof="0" dirty="0" smtClean="0">
                <a:ln>
                  <a:noFill/>
                </a:ln>
                <a:solidFill>
                  <a:srgbClr val="FFFFFF"/>
                </a:solidFill>
                <a:effectLst/>
                <a:uLnTx/>
                <a:uFillTx/>
                <a:latin typeface="+mj-lt"/>
                <a:ea typeface="+mj-ea"/>
                <a:cs typeface="Arial" charset="0"/>
              </a:rPr>
              <a:t>Islamic</a:t>
            </a:r>
            <a:r>
              <a:rPr kumimoji="0" lang="en-US" sz="3200" b="1" i="0" u="none" strike="noStrike" kern="1200" cap="none" spc="0" normalizeH="0" noProof="0" dirty="0" smtClean="0">
                <a:ln>
                  <a:noFill/>
                </a:ln>
                <a:solidFill>
                  <a:srgbClr val="FFFFFF"/>
                </a:solidFill>
                <a:effectLst/>
                <a:uLnTx/>
                <a:uFillTx/>
                <a:latin typeface="+mj-lt"/>
                <a:ea typeface="+mj-ea"/>
                <a:cs typeface="Arial" charset="0"/>
              </a:rPr>
              <a:t> Finance Education &amp; Training Providers</a:t>
            </a:r>
            <a:endParaRPr kumimoji="0" lang="en-US" sz="3200" b="1" i="0" u="none" strike="noStrike" kern="1200" cap="none" spc="0" normalizeH="0" baseline="0" noProof="0" dirty="0" smtClean="0">
              <a:ln>
                <a:noFill/>
              </a:ln>
              <a:solidFill>
                <a:srgbClr val="FFFFFF"/>
              </a:solidFill>
              <a:effectLst/>
              <a:uLnTx/>
              <a:uFillTx/>
              <a:latin typeface="+mj-lt"/>
              <a:ea typeface="+mj-ea"/>
              <a:cs typeface="Arial"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7" name="TextBox 6"/>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0"/>
            <a:ext cx="12192000" cy="838200"/>
          </a:xfrm>
          <a:prstGeom prst="rect">
            <a:avLst/>
          </a:prstGeom>
          <a:solidFill>
            <a:schemeClr val="accent4"/>
          </a:solidFill>
          <a:ln w="9525" algn="ctr">
            <a:noFill/>
            <a:miter lim="800000"/>
            <a:headEnd/>
            <a:tailEnd/>
          </a:ln>
        </p:spPr>
        <p:txBody>
          <a:bodyPr anchor="ctr"/>
          <a:lstStyle/>
          <a:p>
            <a:pPr marL="381000" indent="-381000" algn="ctr">
              <a:lnSpc>
                <a:spcPct val="80000"/>
              </a:lnSpc>
              <a:spcBef>
                <a:spcPct val="20000"/>
              </a:spcBef>
            </a:pPr>
            <a:r>
              <a:rPr lang="en-GB" sz="3200" b="1" dirty="0" smtClean="0">
                <a:solidFill>
                  <a:srgbClr val="FFFFFF"/>
                </a:solidFill>
                <a:latin typeface="Cambria" pitchFamily="18" charset="0"/>
                <a:cs typeface="Arial" charset="0"/>
              </a:rPr>
              <a:t>Universities Offering Islamic Banking &amp; Finance Programs Worldwide</a:t>
            </a:r>
          </a:p>
        </p:txBody>
      </p:sp>
      <p:graphicFrame>
        <p:nvGraphicFramePr>
          <p:cNvPr id="5" name="Table 4"/>
          <p:cNvGraphicFramePr>
            <a:graphicFrameLocks noGrp="1"/>
          </p:cNvGraphicFramePr>
          <p:nvPr>
            <p:extLst>
              <p:ext uri="{D42A27DB-BD31-4B8C-83A1-F6EECF244321}">
                <p14:modId xmlns:p14="http://schemas.microsoft.com/office/powerpoint/2010/main" val="3941848386"/>
              </p:ext>
            </p:extLst>
          </p:nvPr>
        </p:nvGraphicFramePr>
        <p:xfrm>
          <a:off x="304800" y="914397"/>
          <a:ext cx="11582400" cy="5495854"/>
        </p:xfrm>
        <a:graphic>
          <a:graphicData uri="http://schemas.openxmlformats.org/drawingml/2006/table">
            <a:tbl>
              <a:tblPr firstRow="1" bandRow="1">
                <a:tableStyleId>{5DA37D80-6434-44D0-A028-1B22A696006F}</a:tableStyleId>
              </a:tblPr>
              <a:tblGrid>
                <a:gridCol w="36576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838203">
                <a:tc>
                  <a:txBody>
                    <a:bodyPr/>
                    <a:lstStyle/>
                    <a:p>
                      <a:pPr algn="r"/>
                      <a:r>
                        <a:rPr lang="en-US" sz="1400" b="1" kern="1200" dirty="0" smtClean="0">
                          <a:solidFill>
                            <a:schemeClr val="bg1"/>
                          </a:solidFill>
                          <a:latin typeface="Cambria" pitchFamily="18" charset="0"/>
                          <a:ea typeface="+mn-ea"/>
                          <a:cs typeface="+mn-cs"/>
                        </a:rPr>
                        <a:t>Salford University,</a:t>
                      </a:r>
                    </a:p>
                    <a:p>
                      <a:pPr algn="r"/>
                      <a:r>
                        <a:rPr lang="en-US" sz="1400" b="1" kern="1200" baseline="0" dirty="0" smtClean="0">
                          <a:solidFill>
                            <a:schemeClr val="bg1"/>
                          </a:solidFill>
                          <a:latin typeface="Cambria" pitchFamily="18" charset="0"/>
                          <a:ea typeface="+mn-ea"/>
                          <a:cs typeface="+mn-cs"/>
                        </a:rPr>
                        <a:t>UK</a:t>
                      </a:r>
                      <a:endParaRPr lang="en-US" sz="1400" b="1" kern="1200" dirty="0" smtClean="0">
                        <a:solidFill>
                          <a:schemeClr val="bg1"/>
                        </a:solidFill>
                        <a:latin typeface="Cambria" pitchFamily="18" charset="0"/>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kern="1200" dirty="0" smtClean="0">
                          <a:solidFill>
                            <a:schemeClr val="bg1"/>
                          </a:solidFill>
                          <a:latin typeface="Cambria" pitchFamily="18" charset="0"/>
                          <a:ea typeface="+mn-ea"/>
                          <a:cs typeface="+mn-cs"/>
                        </a:rPr>
                        <a:t>Durham University,</a:t>
                      </a:r>
                    </a:p>
                    <a:p>
                      <a:pPr algn="r"/>
                      <a:r>
                        <a:rPr lang="en-US" sz="1400" b="1" kern="1200" dirty="0" smtClean="0">
                          <a:solidFill>
                            <a:schemeClr val="bg1"/>
                          </a:solidFill>
                          <a:latin typeface="Cambria" pitchFamily="18" charset="0"/>
                          <a:ea typeface="+mn-ea"/>
                          <a:cs typeface="+mn-cs"/>
                        </a:rPr>
                        <a:t>UK</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kern="1200" dirty="0" smtClean="0">
                          <a:solidFill>
                            <a:schemeClr val="bg1"/>
                          </a:solidFill>
                          <a:latin typeface="Cambria" pitchFamily="18" charset="0"/>
                          <a:ea typeface="+mn-ea"/>
                          <a:cs typeface="+mn-cs"/>
                        </a:rPr>
                        <a:t>                               </a:t>
                      </a:r>
                      <a:r>
                        <a:rPr lang="en-US" sz="1400" b="1" kern="1200" baseline="0" dirty="0" smtClean="0">
                          <a:solidFill>
                            <a:schemeClr val="bg1"/>
                          </a:solidFill>
                          <a:latin typeface="Cambria" pitchFamily="18" charset="0"/>
                          <a:ea typeface="+mn-ea"/>
                          <a:cs typeface="+mn-cs"/>
                        </a:rPr>
                        <a:t>      </a:t>
                      </a:r>
                      <a:r>
                        <a:rPr lang="en-US" sz="1400" b="1" kern="1200" dirty="0" smtClean="0">
                          <a:solidFill>
                            <a:schemeClr val="bg1"/>
                          </a:solidFill>
                          <a:latin typeface="Cambria" pitchFamily="18" charset="0"/>
                        </a:rPr>
                        <a:t>Aston Business </a:t>
                      </a:r>
                    </a:p>
                    <a:p>
                      <a:pPr algn="r"/>
                      <a:r>
                        <a:rPr lang="en-US" sz="1400" b="1" kern="1200" dirty="0" smtClean="0">
                          <a:solidFill>
                            <a:schemeClr val="bg1"/>
                          </a:solidFill>
                          <a:latin typeface="Cambria" pitchFamily="18" charset="0"/>
                        </a:rPr>
                        <a:t>School,</a:t>
                      </a:r>
                    </a:p>
                    <a:p>
                      <a:pPr algn="r"/>
                      <a:r>
                        <a:rPr lang="en-US" sz="1400" b="1" kern="1200" dirty="0" smtClean="0">
                          <a:solidFill>
                            <a:schemeClr val="bg1"/>
                          </a:solidFill>
                          <a:latin typeface="Cambria" pitchFamily="18" charset="0"/>
                          <a:ea typeface="+mn-ea"/>
                          <a:cs typeface="+mn-cs"/>
                        </a:rPr>
                        <a:t>UK</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2000">
                <a:tc>
                  <a:txBody>
                    <a:bodyPr/>
                    <a:lstStyle/>
                    <a:p>
                      <a:pPr algn="r"/>
                      <a:r>
                        <a:rPr lang="en-US" sz="1400" b="1" kern="1200" dirty="0" smtClean="0">
                          <a:solidFill>
                            <a:schemeClr val="bg1"/>
                          </a:solidFill>
                          <a:latin typeface="Cambria" pitchFamily="18" charset="0"/>
                        </a:rPr>
                        <a:t>                   La Trobe </a:t>
                      </a:r>
                    </a:p>
                    <a:p>
                      <a:pPr algn="r"/>
                      <a:r>
                        <a:rPr lang="en-US" sz="1400" b="1" kern="1200" dirty="0" smtClean="0">
                          <a:solidFill>
                            <a:schemeClr val="bg1"/>
                          </a:solidFill>
                          <a:latin typeface="Cambria" pitchFamily="18" charset="0"/>
                        </a:rPr>
                        <a:t>University, </a:t>
                      </a:r>
                    </a:p>
                    <a:p>
                      <a:pPr algn="r"/>
                      <a:r>
                        <a:rPr lang="en-US" sz="1400" b="1" kern="1200" dirty="0" smtClean="0">
                          <a:solidFill>
                            <a:schemeClr val="bg1"/>
                          </a:solidFill>
                          <a:latin typeface="Cambria" pitchFamily="18" charset="0"/>
                          <a:ea typeface="+mn-ea"/>
                          <a:cs typeface="+mn-cs"/>
                        </a:rPr>
                        <a:t>Australia</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kern="1200" dirty="0" smtClean="0">
                          <a:solidFill>
                            <a:schemeClr val="bg1"/>
                          </a:solidFill>
                          <a:latin typeface="Cambria" pitchFamily="18" charset="0"/>
                        </a:rPr>
                        <a:t>Effat University,</a:t>
                      </a:r>
                    </a:p>
                    <a:p>
                      <a:pPr algn="r"/>
                      <a:r>
                        <a:rPr lang="en-US" sz="1400" b="1" kern="1200" dirty="0" smtClean="0">
                          <a:solidFill>
                            <a:schemeClr val="bg1"/>
                          </a:solidFill>
                          <a:latin typeface="Cambria" pitchFamily="18" charset="0"/>
                          <a:ea typeface="+mn-ea"/>
                          <a:cs typeface="+mn-cs"/>
                        </a:rPr>
                        <a:t>Saudi Arabia </a:t>
                      </a:r>
                      <a:r>
                        <a:rPr lang="en-US" sz="1400" b="1" kern="1200" baseline="0" dirty="0" smtClean="0">
                          <a:solidFill>
                            <a:schemeClr val="bg1"/>
                          </a:solidFill>
                          <a:latin typeface="Cambria" pitchFamily="18" charset="0"/>
                          <a:ea typeface="+mn-ea"/>
                          <a:cs typeface="+mn-cs"/>
                        </a:rPr>
                        <a:t> </a:t>
                      </a:r>
                      <a:endParaRPr lang="en-US" sz="1400" b="1" kern="1200" dirty="0" smtClean="0">
                        <a:solidFill>
                          <a:schemeClr val="bg1"/>
                        </a:solidFill>
                        <a:latin typeface="Cambria" pitchFamily="18" charset="0"/>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kern="1200" dirty="0" smtClean="0">
                          <a:solidFill>
                            <a:schemeClr val="bg1"/>
                          </a:solidFill>
                          <a:latin typeface="Cambria" pitchFamily="18" charset="0"/>
                        </a:rPr>
                        <a:t>University College </a:t>
                      </a:r>
                    </a:p>
                    <a:p>
                      <a:pPr algn="r"/>
                      <a:r>
                        <a:rPr lang="en-US" sz="1400" b="1" kern="1200" dirty="0" smtClean="0">
                          <a:solidFill>
                            <a:schemeClr val="bg1"/>
                          </a:solidFill>
                          <a:latin typeface="Cambria" pitchFamily="18" charset="0"/>
                        </a:rPr>
                        <a:t>of Bahrain,</a:t>
                      </a:r>
                    </a:p>
                    <a:p>
                      <a:pPr algn="r"/>
                      <a:r>
                        <a:rPr lang="en-US" sz="1400" b="1" kern="1200" dirty="0" smtClean="0">
                          <a:solidFill>
                            <a:schemeClr val="bg1"/>
                          </a:solidFill>
                          <a:latin typeface="Cambria" pitchFamily="18" charset="0"/>
                          <a:ea typeface="+mn-ea"/>
                          <a:cs typeface="+mn-cs"/>
                        </a:rPr>
                        <a:t>Kingdom of</a:t>
                      </a:r>
                      <a:r>
                        <a:rPr lang="en-US" sz="1400" b="1" kern="1200" baseline="0" dirty="0" smtClean="0">
                          <a:solidFill>
                            <a:schemeClr val="bg1"/>
                          </a:solidFill>
                          <a:latin typeface="Cambria" pitchFamily="18" charset="0"/>
                          <a:ea typeface="+mn-ea"/>
                          <a:cs typeface="+mn-cs"/>
                        </a:rPr>
                        <a:t> Bahrain</a:t>
                      </a:r>
                      <a:endParaRPr lang="en-US" sz="1400" b="1" kern="1200" dirty="0" smtClean="0">
                        <a:solidFill>
                          <a:schemeClr val="bg1"/>
                        </a:solidFill>
                        <a:latin typeface="Cambria" pitchFamily="18" charset="0"/>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20189">
                <a:tc>
                  <a:txBody>
                    <a:bodyPr/>
                    <a:lstStyle/>
                    <a:p>
                      <a:pPr algn="r"/>
                      <a:r>
                        <a:rPr lang="en-US" sz="1400" b="1" kern="1200" dirty="0" smtClean="0">
                          <a:solidFill>
                            <a:schemeClr val="bg1"/>
                          </a:solidFill>
                          <a:latin typeface="Cambria" pitchFamily="18" charset="0"/>
                        </a:rPr>
                        <a:t>University Tun </a:t>
                      </a:r>
                    </a:p>
                    <a:p>
                      <a:pPr algn="r"/>
                      <a:r>
                        <a:rPr lang="en-US" sz="1400" b="1" kern="1200" dirty="0" smtClean="0">
                          <a:solidFill>
                            <a:schemeClr val="bg1"/>
                          </a:solidFill>
                          <a:latin typeface="Cambria" pitchFamily="18" charset="0"/>
                        </a:rPr>
                        <a:t>Abdul Razak,</a:t>
                      </a:r>
                      <a:r>
                        <a:rPr lang="en-US" sz="1400" b="1" kern="1200" baseline="0" dirty="0" smtClean="0">
                          <a:solidFill>
                            <a:schemeClr val="bg1"/>
                          </a:solidFill>
                          <a:latin typeface="Cambria" pitchFamily="18" charset="0"/>
                        </a:rPr>
                        <a:t> </a:t>
                      </a:r>
                    </a:p>
                    <a:p>
                      <a:pPr algn="r"/>
                      <a:r>
                        <a:rPr lang="en-US" sz="1400" b="1" kern="1200" baseline="0" dirty="0" smtClean="0">
                          <a:solidFill>
                            <a:schemeClr val="bg1"/>
                          </a:solidFill>
                          <a:latin typeface="Cambria" pitchFamily="18" charset="0"/>
                        </a:rPr>
                        <a:t>Malaysia,</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kern="1200" dirty="0" smtClean="0">
                          <a:solidFill>
                            <a:schemeClr val="bg1"/>
                          </a:solidFill>
                          <a:latin typeface="Cambria" pitchFamily="18" charset="0"/>
                        </a:rPr>
                        <a:t>Emirates Institute for </a:t>
                      </a:r>
                    </a:p>
                    <a:p>
                      <a:pPr algn="r"/>
                      <a:r>
                        <a:rPr lang="en-US" sz="1400" b="1" kern="1200" dirty="0" smtClean="0">
                          <a:solidFill>
                            <a:schemeClr val="bg1"/>
                          </a:solidFill>
                          <a:latin typeface="Cambria" pitchFamily="18" charset="0"/>
                        </a:rPr>
                        <a:t>Banking &amp; Financial </a:t>
                      </a:r>
                    </a:p>
                    <a:p>
                      <a:pPr algn="r"/>
                      <a:r>
                        <a:rPr lang="en-US" sz="1400" b="1" kern="1200" dirty="0" smtClean="0">
                          <a:solidFill>
                            <a:schemeClr val="bg1"/>
                          </a:solidFill>
                          <a:latin typeface="Cambria" pitchFamily="18" charset="0"/>
                        </a:rPr>
                        <a:t>Studies</a:t>
                      </a:r>
                      <a:r>
                        <a:rPr lang="en-US" sz="1400" b="1" kern="1200" baseline="0" dirty="0" smtClean="0">
                          <a:solidFill>
                            <a:schemeClr val="bg1"/>
                          </a:solidFill>
                          <a:latin typeface="Cambria" pitchFamily="18" charset="0"/>
                        </a:rPr>
                        <a:t> </a:t>
                      </a:r>
                      <a:r>
                        <a:rPr lang="en-US" sz="1400" b="1" kern="1200" dirty="0" smtClean="0">
                          <a:solidFill>
                            <a:schemeClr val="bg1"/>
                          </a:solidFill>
                          <a:latin typeface="Cambria" pitchFamily="18" charset="0"/>
                        </a:rPr>
                        <a:t>(EIBFS), UAE</a:t>
                      </a:r>
                      <a:endParaRPr lang="en-US" sz="1400" b="1" kern="1200" dirty="0" smtClean="0">
                        <a:solidFill>
                          <a:schemeClr val="bg1"/>
                        </a:solidFill>
                        <a:latin typeface="Cambria" pitchFamily="18" charset="0"/>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400" b="1" kern="1200" dirty="0" smtClean="0">
                        <a:solidFill>
                          <a:schemeClr val="bg1"/>
                        </a:solidFill>
                        <a:latin typeface="Cambria" pitchFamily="18" charset="0"/>
                      </a:endParaRPr>
                    </a:p>
                    <a:p>
                      <a:pPr algn="r"/>
                      <a:r>
                        <a:rPr lang="en-US" sz="1400" b="1" kern="1200" dirty="0" smtClean="0">
                          <a:solidFill>
                            <a:schemeClr val="bg1"/>
                          </a:solidFill>
                          <a:latin typeface="Cambria" pitchFamily="18" charset="0"/>
                        </a:rPr>
                        <a:t>The University </a:t>
                      </a:r>
                    </a:p>
                    <a:p>
                      <a:pPr algn="r"/>
                      <a:r>
                        <a:rPr lang="en-US" sz="1400" b="1" kern="1200" dirty="0" smtClean="0">
                          <a:solidFill>
                            <a:schemeClr val="bg1"/>
                          </a:solidFill>
                          <a:latin typeface="Cambria" pitchFamily="18" charset="0"/>
                        </a:rPr>
                        <a:t>of Bedfordshire,</a:t>
                      </a:r>
                    </a:p>
                    <a:p>
                      <a:pPr algn="r"/>
                      <a:r>
                        <a:rPr lang="en-US" sz="1400" b="1" kern="1200" dirty="0" smtClean="0">
                          <a:solidFill>
                            <a:schemeClr val="bg1"/>
                          </a:solidFill>
                          <a:latin typeface="Cambria" pitchFamily="18" charset="0"/>
                          <a:ea typeface="+mn-ea"/>
                          <a:cs typeface="+mn-cs"/>
                        </a:rPr>
                        <a:t>UK</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6101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Kulliyyah of Economics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&amp;</a:t>
                      </a:r>
                      <a:r>
                        <a:rPr lang="en-US" sz="1400" b="1" kern="1200" baseline="0" dirty="0" smtClean="0">
                          <a:solidFill>
                            <a:schemeClr val="bg1"/>
                          </a:solidFill>
                          <a:latin typeface="Cambria" pitchFamily="18" charset="0"/>
                          <a:ea typeface="+mn-ea"/>
                          <a:cs typeface="+mn-cs"/>
                        </a:rPr>
                        <a:t> </a:t>
                      </a:r>
                      <a:r>
                        <a:rPr lang="en-US" sz="1400" b="1" kern="1200" dirty="0" smtClean="0">
                          <a:solidFill>
                            <a:schemeClr val="bg1"/>
                          </a:solidFill>
                          <a:latin typeface="Cambria" pitchFamily="18" charset="0"/>
                          <a:ea typeface="+mn-ea"/>
                          <a:cs typeface="+mn-cs"/>
                        </a:rPr>
                        <a:t>Management</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Sciences,</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Malaysia</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University of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Aberdeen</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UK</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bg1"/>
                        </a:solidFill>
                        <a:latin typeface="Cambria" pitchFamily="18" charset="0"/>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bg1"/>
                        </a:solidFill>
                        <a:latin typeface="Cambria" pitchFamily="18" charset="0"/>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                                Institute of Islamic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Banking and Finance,</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India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92480">
                <a:tc>
                  <a:txBody>
                    <a:bodyPr/>
                    <a:lstStyle/>
                    <a:p>
                      <a:pPr algn="r"/>
                      <a:r>
                        <a:rPr lang="en-US" sz="1400" b="1" kern="1200" dirty="0" smtClean="0">
                          <a:solidFill>
                            <a:schemeClr val="bg1"/>
                          </a:solidFill>
                          <a:latin typeface="Cambria" pitchFamily="18" charset="0"/>
                        </a:rPr>
                        <a:t>International Institute </a:t>
                      </a:r>
                    </a:p>
                    <a:p>
                      <a:pPr algn="r"/>
                      <a:r>
                        <a:rPr lang="en-US" sz="1400" b="1" kern="1200" dirty="0" smtClean="0">
                          <a:solidFill>
                            <a:schemeClr val="bg1"/>
                          </a:solidFill>
                          <a:latin typeface="Cambria" pitchFamily="18" charset="0"/>
                        </a:rPr>
                        <a:t>of Islamic </a:t>
                      </a:r>
                    </a:p>
                    <a:p>
                      <a:pPr algn="r"/>
                      <a:r>
                        <a:rPr lang="en-US" sz="1400" b="1" kern="1200" dirty="0" smtClean="0">
                          <a:solidFill>
                            <a:schemeClr val="bg1"/>
                          </a:solidFill>
                          <a:latin typeface="Cambria" pitchFamily="18" charset="0"/>
                        </a:rPr>
                        <a:t>Banking </a:t>
                      </a:r>
                      <a:r>
                        <a:rPr lang="en-US" sz="1400" b="1" kern="1200" baseline="0" dirty="0" smtClean="0">
                          <a:solidFill>
                            <a:schemeClr val="bg1"/>
                          </a:solidFill>
                          <a:latin typeface="Cambria" pitchFamily="18" charset="0"/>
                        </a:rPr>
                        <a:t>&amp; </a:t>
                      </a:r>
                      <a:r>
                        <a:rPr lang="en-US" sz="1400" b="1" kern="1200" dirty="0" smtClean="0">
                          <a:solidFill>
                            <a:schemeClr val="bg1"/>
                          </a:solidFill>
                          <a:latin typeface="Cambria" pitchFamily="18" charset="0"/>
                        </a:rPr>
                        <a:t>Finance</a:t>
                      </a:r>
                      <a:r>
                        <a:rPr lang="en-US" sz="1400" b="1" kern="1200" baseline="0" dirty="0" smtClean="0">
                          <a:solidFill>
                            <a:schemeClr val="bg1"/>
                          </a:solidFill>
                          <a:latin typeface="Cambria" pitchFamily="18" charset="0"/>
                        </a:rPr>
                        <a:t> </a:t>
                      </a:r>
                    </a:p>
                    <a:p>
                      <a:pPr algn="r"/>
                      <a:r>
                        <a:rPr lang="en-US" sz="1400" b="1" kern="1200" dirty="0" smtClean="0">
                          <a:solidFill>
                            <a:schemeClr val="bg1"/>
                          </a:solidFill>
                          <a:latin typeface="Cambria" pitchFamily="18" charset="0"/>
                        </a:rPr>
                        <a:t>(IIIBF), Nigeria</a:t>
                      </a:r>
                      <a:r>
                        <a:rPr lang="en-US" sz="1400" b="1" kern="1200" baseline="0" dirty="0" smtClean="0">
                          <a:solidFill>
                            <a:schemeClr val="bg1"/>
                          </a:solidFill>
                          <a:latin typeface="Cambria" pitchFamily="18" charset="0"/>
                        </a:rPr>
                        <a:t> </a:t>
                      </a:r>
                      <a:endParaRPr lang="en-US" sz="1400" b="1" kern="1200" dirty="0" smtClean="0">
                        <a:solidFill>
                          <a:schemeClr val="bg1"/>
                        </a:solidFill>
                        <a:latin typeface="Cambria" pitchFamily="18" charset="0"/>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rPr>
                        <a:t>The Marlfield Institute</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rPr>
                        <a:t> of Higher Education,</a:t>
                      </a:r>
                    </a:p>
                    <a:p>
                      <a:pPr algn="r"/>
                      <a:r>
                        <a:rPr lang="en-US" sz="1400" b="1" kern="1200" dirty="0" smtClean="0">
                          <a:solidFill>
                            <a:schemeClr val="bg1"/>
                          </a:solidFill>
                          <a:latin typeface="Cambria" pitchFamily="18" charset="0"/>
                          <a:ea typeface="+mn-ea"/>
                          <a:cs typeface="+mn-cs"/>
                        </a:rPr>
                        <a:t>UK</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kern="1200" dirty="0" smtClean="0">
                          <a:solidFill>
                            <a:schemeClr val="bg1"/>
                          </a:solidFill>
                          <a:latin typeface="Cambria" pitchFamily="18" charset="0"/>
                        </a:rPr>
                        <a:t>Al Jamia </a:t>
                      </a:r>
                    </a:p>
                    <a:p>
                      <a:pPr algn="r"/>
                      <a:r>
                        <a:rPr lang="en-US" sz="1400" b="1" kern="1200" dirty="0" smtClean="0">
                          <a:solidFill>
                            <a:schemeClr val="bg1"/>
                          </a:solidFill>
                          <a:latin typeface="Cambria" pitchFamily="18" charset="0"/>
                        </a:rPr>
                        <a:t>Al Islamiyah,</a:t>
                      </a:r>
                      <a:endParaRPr lang="en-US" sz="1400" b="1" kern="1200" dirty="0" smtClean="0">
                        <a:solidFill>
                          <a:schemeClr val="bg1"/>
                        </a:solidFill>
                        <a:latin typeface="Cambria" pitchFamily="18" charset="0"/>
                        <a:ea typeface="+mn-ea"/>
                        <a:cs typeface="+mn-cs"/>
                      </a:endParaRPr>
                    </a:p>
                    <a:p>
                      <a:pPr algn="r"/>
                      <a:r>
                        <a:rPr lang="en-US" sz="1400" b="1" kern="1200" dirty="0" smtClean="0">
                          <a:solidFill>
                            <a:schemeClr val="bg1"/>
                          </a:solidFill>
                          <a:latin typeface="Cambria" pitchFamily="18" charset="0"/>
                        </a:rPr>
                        <a:t>India</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09341">
                <a:tc>
                  <a:txBody>
                    <a:bodyPr/>
                    <a:lstStyle/>
                    <a:p>
                      <a:pPr algn="r"/>
                      <a:r>
                        <a:rPr lang="en-US" sz="1400" b="1" kern="1200" dirty="0" smtClean="0">
                          <a:solidFill>
                            <a:schemeClr val="bg1"/>
                          </a:solidFill>
                          <a:latin typeface="Cambria" pitchFamily="18" charset="0"/>
                          <a:ea typeface="+mn-ea"/>
                          <a:cs typeface="+mn-cs"/>
                        </a:rPr>
                        <a:t>INCEIF, The Global </a:t>
                      </a:r>
                    </a:p>
                    <a:p>
                      <a:pPr algn="r"/>
                      <a:r>
                        <a:rPr lang="en-US" sz="1400" b="1" kern="1200" dirty="0" smtClean="0">
                          <a:solidFill>
                            <a:schemeClr val="bg1"/>
                          </a:solidFill>
                          <a:latin typeface="Cambria" pitchFamily="18" charset="0"/>
                          <a:ea typeface="+mn-ea"/>
                          <a:cs typeface="+mn-cs"/>
                        </a:rPr>
                        <a:t>University of </a:t>
                      </a:r>
                    </a:p>
                    <a:p>
                      <a:pPr algn="r"/>
                      <a:r>
                        <a:rPr lang="en-US" sz="1400" b="1" kern="1200" dirty="0" smtClean="0">
                          <a:solidFill>
                            <a:schemeClr val="bg1"/>
                          </a:solidFill>
                          <a:latin typeface="Cambria" pitchFamily="18" charset="0"/>
                          <a:ea typeface="+mn-ea"/>
                          <a:cs typeface="+mn-cs"/>
                        </a:rPr>
                        <a:t>Islamic Finance,</a:t>
                      </a:r>
                    </a:p>
                    <a:p>
                      <a:pPr algn="r"/>
                      <a:r>
                        <a:rPr lang="en-US" sz="1400" b="1" kern="1200" dirty="0" smtClean="0">
                          <a:solidFill>
                            <a:schemeClr val="bg1"/>
                          </a:solidFill>
                          <a:latin typeface="Cambria" pitchFamily="18" charset="0"/>
                          <a:ea typeface="+mn-ea"/>
                          <a:cs typeface="+mn-cs"/>
                        </a:rPr>
                        <a:t>Malaysia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kern="1200" dirty="0" smtClean="0">
                          <a:solidFill>
                            <a:schemeClr val="bg1"/>
                          </a:solidFill>
                          <a:latin typeface="Cambria" pitchFamily="18" charset="0"/>
                        </a:rPr>
                        <a:t>Qatar Faculty </a:t>
                      </a:r>
                    </a:p>
                    <a:p>
                      <a:pPr algn="r"/>
                      <a:r>
                        <a:rPr lang="en-US" sz="1400" b="1" kern="1200" dirty="0" smtClean="0">
                          <a:solidFill>
                            <a:schemeClr val="bg1"/>
                          </a:solidFill>
                          <a:latin typeface="Cambria" pitchFamily="18" charset="0"/>
                        </a:rPr>
                        <a:t>of Islamic Studies,</a:t>
                      </a:r>
                    </a:p>
                    <a:p>
                      <a:pPr algn="r"/>
                      <a:r>
                        <a:rPr lang="en-US" sz="1400" b="1" kern="1200" dirty="0" smtClean="0">
                          <a:solidFill>
                            <a:schemeClr val="bg1"/>
                          </a:solidFill>
                          <a:latin typeface="Cambria" pitchFamily="18" charset="0"/>
                          <a:ea typeface="+mn-ea"/>
                          <a:cs typeface="+mn-cs"/>
                        </a:rPr>
                        <a:t>Qatar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EUCLID,</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USA</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1" name="Picture 6"/>
          <p:cNvPicPr>
            <a:picLocks noChangeAspect="1" noChangeArrowheads="1"/>
          </p:cNvPicPr>
          <p:nvPr/>
        </p:nvPicPr>
        <p:blipFill>
          <a:blip r:embed="rId3"/>
          <a:srcRect/>
          <a:stretch>
            <a:fillRect/>
          </a:stretch>
        </p:blipFill>
        <p:spPr bwMode="auto">
          <a:xfrm>
            <a:off x="508001" y="1050005"/>
            <a:ext cx="1219200" cy="600293"/>
          </a:xfrm>
          <a:prstGeom prst="rect">
            <a:avLst/>
          </a:prstGeom>
          <a:noFill/>
          <a:ln w="9525">
            <a:noFill/>
            <a:miter lim="800000"/>
            <a:headEnd/>
            <a:tailEnd/>
          </a:ln>
          <a:effectLst/>
        </p:spPr>
      </p:pic>
      <p:pic>
        <p:nvPicPr>
          <p:cNvPr id="22" name="Picture 1"/>
          <p:cNvPicPr>
            <a:picLocks noChangeAspect="1" noChangeArrowheads="1"/>
          </p:cNvPicPr>
          <p:nvPr/>
        </p:nvPicPr>
        <p:blipFill>
          <a:blip r:embed="rId4"/>
          <a:srcRect/>
          <a:stretch>
            <a:fillRect/>
          </a:stretch>
        </p:blipFill>
        <p:spPr bwMode="auto">
          <a:xfrm>
            <a:off x="4165601" y="968680"/>
            <a:ext cx="1536700" cy="631521"/>
          </a:xfrm>
          <a:prstGeom prst="rect">
            <a:avLst/>
          </a:prstGeom>
          <a:noFill/>
          <a:ln w="9525">
            <a:noFill/>
            <a:miter lim="800000"/>
            <a:headEnd/>
            <a:tailEnd/>
          </a:ln>
          <a:effectLst/>
        </p:spPr>
      </p:pic>
      <p:pic>
        <p:nvPicPr>
          <p:cNvPr id="25" name="Picture 16"/>
          <p:cNvPicPr>
            <a:picLocks noChangeAspect="1" noChangeArrowheads="1"/>
          </p:cNvPicPr>
          <p:nvPr/>
        </p:nvPicPr>
        <p:blipFill>
          <a:blip r:embed="rId5" cstate="print"/>
          <a:srcRect/>
          <a:stretch>
            <a:fillRect/>
          </a:stretch>
        </p:blipFill>
        <p:spPr bwMode="auto">
          <a:xfrm>
            <a:off x="8128001" y="990600"/>
            <a:ext cx="1744919" cy="485774"/>
          </a:xfrm>
          <a:prstGeom prst="rect">
            <a:avLst/>
          </a:prstGeom>
          <a:noFill/>
          <a:ln w="9525">
            <a:noFill/>
            <a:miter lim="800000"/>
            <a:headEnd/>
            <a:tailEnd/>
          </a:ln>
          <a:effectLst/>
        </p:spPr>
      </p:pic>
      <p:pic>
        <p:nvPicPr>
          <p:cNvPr id="26" name="Picture 1"/>
          <p:cNvPicPr>
            <a:picLocks noChangeAspect="1" noChangeArrowheads="1"/>
          </p:cNvPicPr>
          <p:nvPr/>
        </p:nvPicPr>
        <p:blipFill>
          <a:blip r:embed="rId6"/>
          <a:srcRect/>
          <a:stretch>
            <a:fillRect/>
          </a:stretch>
        </p:blipFill>
        <p:spPr bwMode="auto">
          <a:xfrm>
            <a:off x="609601" y="1981200"/>
            <a:ext cx="1327151" cy="438150"/>
          </a:xfrm>
          <a:prstGeom prst="rect">
            <a:avLst/>
          </a:prstGeom>
          <a:noFill/>
          <a:ln w="9525">
            <a:noFill/>
            <a:miter lim="800000"/>
            <a:headEnd/>
            <a:tailEnd/>
          </a:ln>
          <a:effectLst/>
        </p:spPr>
      </p:pic>
      <p:pic>
        <p:nvPicPr>
          <p:cNvPr id="27" name="Picture 26"/>
          <p:cNvPicPr>
            <a:picLocks noChangeAspect="1" noChangeArrowheads="1"/>
          </p:cNvPicPr>
          <p:nvPr/>
        </p:nvPicPr>
        <p:blipFill>
          <a:blip r:embed="rId7"/>
          <a:srcRect/>
          <a:stretch>
            <a:fillRect/>
          </a:stretch>
        </p:blipFill>
        <p:spPr bwMode="auto">
          <a:xfrm>
            <a:off x="4267200" y="1828801"/>
            <a:ext cx="712763" cy="542925"/>
          </a:xfrm>
          <a:prstGeom prst="rect">
            <a:avLst/>
          </a:prstGeom>
          <a:noFill/>
          <a:ln w="9525">
            <a:noFill/>
            <a:miter lim="800000"/>
            <a:headEnd/>
            <a:tailEnd/>
          </a:ln>
          <a:effectLst/>
        </p:spPr>
      </p:pic>
      <p:pic>
        <p:nvPicPr>
          <p:cNvPr id="28" name="Picture 12"/>
          <p:cNvPicPr>
            <a:picLocks noChangeAspect="1" noChangeArrowheads="1"/>
          </p:cNvPicPr>
          <p:nvPr/>
        </p:nvPicPr>
        <p:blipFill>
          <a:blip r:embed="rId8"/>
          <a:srcRect/>
          <a:stretch>
            <a:fillRect/>
          </a:stretch>
        </p:blipFill>
        <p:spPr bwMode="auto">
          <a:xfrm>
            <a:off x="8432800" y="1828800"/>
            <a:ext cx="711200" cy="601980"/>
          </a:xfrm>
          <a:prstGeom prst="rect">
            <a:avLst/>
          </a:prstGeom>
          <a:noFill/>
          <a:ln w="9525">
            <a:noFill/>
            <a:miter lim="800000"/>
            <a:headEnd/>
            <a:tailEnd/>
          </a:ln>
          <a:effectLst/>
        </p:spPr>
      </p:pic>
      <p:pic>
        <p:nvPicPr>
          <p:cNvPr id="29" name="Picture 6"/>
          <p:cNvPicPr>
            <a:picLocks noChangeAspect="1" noChangeArrowheads="1"/>
          </p:cNvPicPr>
          <p:nvPr/>
        </p:nvPicPr>
        <p:blipFill>
          <a:blip r:embed="rId9"/>
          <a:srcRect/>
          <a:stretch>
            <a:fillRect/>
          </a:stretch>
        </p:blipFill>
        <p:spPr bwMode="auto">
          <a:xfrm>
            <a:off x="4165600" y="2743200"/>
            <a:ext cx="1463037" cy="457200"/>
          </a:xfrm>
          <a:prstGeom prst="rect">
            <a:avLst/>
          </a:prstGeom>
          <a:noFill/>
          <a:ln w="9525">
            <a:solidFill>
              <a:schemeClr val="accent1"/>
            </a:solidFill>
            <a:miter lim="800000"/>
            <a:headEnd/>
            <a:tailEnd/>
          </a:ln>
          <a:effectLst/>
        </p:spPr>
      </p:pic>
      <p:pic>
        <p:nvPicPr>
          <p:cNvPr id="30" name="Picture 3"/>
          <p:cNvPicPr>
            <a:picLocks noChangeAspect="1" noChangeArrowheads="1"/>
          </p:cNvPicPr>
          <p:nvPr/>
        </p:nvPicPr>
        <p:blipFill>
          <a:blip r:embed="rId10"/>
          <a:srcRect/>
          <a:stretch>
            <a:fillRect/>
          </a:stretch>
        </p:blipFill>
        <p:spPr bwMode="auto">
          <a:xfrm>
            <a:off x="678346" y="2667000"/>
            <a:ext cx="1048855" cy="623888"/>
          </a:xfrm>
          <a:prstGeom prst="rect">
            <a:avLst/>
          </a:prstGeom>
          <a:noFill/>
          <a:ln w="9525">
            <a:noFill/>
            <a:miter lim="800000"/>
            <a:headEnd/>
            <a:tailEnd/>
          </a:ln>
          <a:effectLst/>
        </p:spPr>
      </p:pic>
      <p:pic>
        <p:nvPicPr>
          <p:cNvPr id="31" name="Picture 13"/>
          <p:cNvPicPr>
            <a:picLocks noChangeAspect="1" noChangeArrowheads="1"/>
          </p:cNvPicPr>
          <p:nvPr/>
        </p:nvPicPr>
        <p:blipFill>
          <a:blip r:embed="rId11"/>
          <a:srcRect/>
          <a:stretch>
            <a:fillRect/>
          </a:stretch>
        </p:blipFill>
        <p:spPr bwMode="auto">
          <a:xfrm>
            <a:off x="8229601" y="2843212"/>
            <a:ext cx="1665028" cy="509588"/>
          </a:xfrm>
          <a:prstGeom prst="rect">
            <a:avLst/>
          </a:prstGeom>
          <a:noFill/>
          <a:ln w="9525">
            <a:noFill/>
            <a:miter lim="800000"/>
            <a:headEnd/>
            <a:tailEnd/>
          </a:ln>
          <a:effectLst/>
        </p:spPr>
      </p:pic>
      <p:pic>
        <p:nvPicPr>
          <p:cNvPr id="32" name="Picture 31"/>
          <p:cNvPicPr>
            <a:picLocks noChangeAspect="1" noChangeArrowheads="1"/>
          </p:cNvPicPr>
          <p:nvPr/>
        </p:nvPicPr>
        <p:blipFill>
          <a:blip r:embed="rId12"/>
          <a:srcRect/>
          <a:stretch>
            <a:fillRect/>
          </a:stretch>
        </p:blipFill>
        <p:spPr bwMode="auto">
          <a:xfrm>
            <a:off x="508001" y="3931023"/>
            <a:ext cx="1422400" cy="412378"/>
          </a:xfrm>
          <a:prstGeom prst="rect">
            <a:avLst/>
          </a:prstGeom>
          <a:noFill/>
          <a:ln w="9525">
            <a:noFill/>
            <a:miter lim="800000"/>
            <a:headEnd/>
            <a:tailEnd/>
          </a:ln>
          <a:effectLst/>
        </p:spPr>
      </p:pic>
      <p:pic>
        <p:nvPicPr>
          <p:cNvPr id="33" name="Picture 7"/>
          <p:cNvPicPr>
            <a:picLocks noChangeAspect="1" noChangeArrowheads="1"/>
          </p:cNvPicPr>
          <p:nvPr/>
        </p:nvPicPr>
        <p:blipFill>
          <a:blip r:embed="rId13"/>
          <a:srcRect/>
          <a:stretch>
            <a:fillRect/>
          </a:stretch>
        </p:blipFill>
        <p:spPr bwMode="auto">
          <a:xfrm>
            <a:off x="4165600" y="3733800"/>
            <a:ext cx="1625600" cy="524539"/>
          </a:xfrm>
          <a:prstGeom prst="rect">
            <a:avLst/>
          </a:prstGeom>
          <a:noFill/>
          <a:ln w="9525">
            <a:noFill/>
            <a:miter lim="800000"/>
            <a:headEnd/>
            <a:tailEnd/>
          </a:ln>
          <a:effectLst/>
        </p:spPr>
      </p:pic>
      <p:pic>
        <p:nvPicPr>
          <p:cNvPr id="34" name="Picture 15"/>
          <p:cNvPicPr>
            <a:picLocks noChangeAspect="1" noChangeArrowheads="1"/>
          </p:cNvPicPr>
          <p:nvPr/>
        </p:nvPicPr>
        <p:blipFill>
          <a:blip r:embed="rId14"/>
          <a:srcRect/>
          <a:stretch>
            <a:fillRect/>
          </a:stretch>
        </p:blipFill>
        <p:spPr bwMode="auto">
          <a:xfrm>
            <a:off x="8331201" y="3581400"/>
            <a:ext cx="920145" cy="852488"/>
          </a:xfrm>
          <a:prstGeom prst="rect">
            <a:avLst/>
          </a:prstGeom>
          <a:noFill/>
          <a:ln w="9525">
            <a:noFill/>
            <a:miter lim="800000"/>
            <a:headEnd/>
            <a:tailEnd/>
          </a:ln>
          <a:effectLst/>
        </p:spPr>
      </p:pic>
      <p:pic>
        <p:nvPicPr>
          <p:cNvPr id="35" name="Picture 8"/>
          <p:cNvPicPr>
            <a:picLocks noChangeAspect="1" noChangeArrowheads="1"/>
          </p:cNvPicPr>
          <p:nvPr/>
        </p:nvPicPr>
        <p:blipFill>
          <a:blip r:embed="rId15"/>
          <a:srcRect/>
          <a:stretch>
            <a:fillRect/>
          </a:stretch>
        </p:blipFill>
        <p:spPr bwMode="auto">
          <a:xfrm>
            <a:off x="4165601" y="4800600"/>
            <a:ext cx="1625600" cy="387672"/>
          </a:xfrm>
          <a:prstGeom prst="rect">
            <a:avLst/>
          </a:prstGeom>
          <a:noFill/>
          <a:ln w="9525">
            <a:noFill/>
            <a:miter lim="800000"/>
            <a:headEnd/>
            <a:tailEnd/>
          </a:ln>
          <a:effectLst/>
        </p:spPr>
      </p:pic>
      <p:pic>
        <p:nvPicPr>
          <p:cNvPr id="36" name="Picture 4"/>
          <p:cNvPicPr>
            <a:picLocks noChangeAspect="1" noChangeArrowheads="1"/>
          </p:cNvPicPr>
          <p:nvPr/>
        </p:nvPicPr>
        <p:blipFill>
          <a:blip r:embed="rId16"/>
          <a:srcRect/>
          <a:stretch>
            <a:fillRect/>
          </a:stretch>
        </p:blipFill>
        <p:spPr bwMode="auto">
          <a:xfrm>
            <a:off x="8229600" y="4724400"/>
            <a:ext cx="2032000" cy="573548"/>
          </a:xfrm>
          <a:prstGeom prst="rect">
            <a:avLst/>
          </a:prstGeom>
          <a:noFill/>
          <a:ln w="9525">
            <a:noFill/>
            <a:miter lim="800000"/>
            <a:headEnd/>
            <a:tailEnd/>
          </a:ln>
          <a:effectLst/>
        </p:spPr>
      </p:pic>
      <p:pic>
        <p:nvPicPr>
          <p:cNvPr id="37" name="Picture 4"/>
          <p:cNvPicPr>
            <a:picLocks noChangeAspect="1" noChangeArrowheads="1"/>
          </p:cNvPicPr>
          <p:nvPr/>
        </p:nvPicPr>
        <p:blipFill>
          <a:blip r:embed="rId17"/>
          <a:srcRect/>
          <a:stretch>
            <a:fillRect/>
          </a:stretch>
        </p:blipFill>
        <p:spPr bwMode="auto">
          <a:xfrm>
            <a:off x="406400" y="5715000"/>
            <a:ext cx="1510271" cy="381000"/>
          </a:xfrm>
          <a:prstGeom prst="rect">
            <a:avLst/>
          </a:prstGeom>
          <a:noFill/>
          <a:ln w="9525">
            <a:noFill/>
            <a:miter lim="800000"/>
            <a:headEnd/>
            <a:tailEnd/>
          </a:ln>
          <a:effectLst/>
        </p:spPr>
      </p:pic>
      <p:pic>
        <p:nvPicPr>
          <p:cNvPr id="38" name="Picture 9"/>
          <p:cNvPicPr>
            <a:picLocks noChangeAspect="1" noChangeArrowheads="1"/>
          </p:cNvPicPr>
          <p:nvPr/>
        </p:nvPicPr>
        <p:blipFill>
          <a:blip r:embed="rId18"/>
          <a:srcRect/>
          <a:stretch>
            <a:fillRect/>
          </a:stretch>
        </p:blipFill>
        <p:spPr bwMode="auto">
          <a:xfrm>
            <a:off x="4267200" y="5562600"/>
            <a:ext cx="1043901" cy="681038"/>
          </a:xfrm>
          <a:prstGeom prst="rect">
            <a:avLst/>
          </a:prstGeom>
          <a:noFill/>
          <a:ln w="9525">
            <a:noFill/>
            <a:miter lim="800000"/>
            <a:headEnd/>
            <a:tailEnd/>
          </a:ln>
          <a:effectLst/>
        </p:spPr>
      </p:pic>
      <p:pic>
        <p:nvPicPr>
          <p:cNvPr id="39" name="Picture 1"/>
          <p:cNvPicPr>
            <a:picLocks noChangeAspect="1" noChangeArrowheads="1"/>
          </p:cNvPicPr>
          <p:nvPr/>
        </p:nvPicPr>
        <p:blipFill>
          <a:blip r:embed="rId19"/>
          <a:srcRect/>
          <a:stretch>
            <a:fillRect/>
          </a:stretch>
        </p:blipFill>
        <p:spPr bwMode="auto">
          <a:xfrm>
            <a:off x="8331200" y="5562601"/>
            <a:ext cx="1105643" cy="519113"/>
          </a:xfrm>
          <a:prstGeom prst="rect">
            <a:avLst/>
          </a:prstGeom>
          <a:noFill/>
          <a:ln w="9525">
            <a:noFill/>
            <a:miter lim="800000"/>
            <a:headEnd/>
            <a:tailEnd/>
          </a:ln>
          <a:effectLst/>
        </p:spPr>
      </p:pic>
      <p:sp>
        <p:nvSpPr>
          <p:cNvPr id="23" name="TextBox 22"/>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0"/>
            <a:ext cx="12192000" cy="838200"/>
          </a:xfrm>
          <a:prstGeom prst="rect">
            <a:avLst/>
          </a:prstGeom>
          <a:solidFill>
            <a:schemeClr val="accent4"/>
          </a:solidFill>
          <a:ln w="9525" algn="ctr">
            <a:noFill/>
            <a:miter lim="800000"/>
            <a:headEnd/>
            <a:tailEnd/>
          </a:ln>
        </p:spPr>
        <p:txBody>
          <a:bodyPr anchor="ctr"/>
          <a:lstStyle/>
          <a:p>
            <a:pPr marL="381000" lvl="0" indent="-381000" algn="ctr">
              <a:lnSpc>
                <a:spcPct val="80000"/>
              </a:lnSpc>
              <a:spcBef>
                <a:spcPct val="20000"/>
              </a:spcBef>
            </a:pPr>
            <a:r>
              <a:rPr lang="en-GB" sz="3200" b="1" dirty="0" smtClean="0">
                <a:solidFill>
                  <a:srgbClr val="FFFFFF"/>
                </a:solidFill>
                <a:latin typeface="Cambria" pitchFamily="18" charset="0"/>
                <a:cs typeface="Arial" charset="0"/>
              </a:rPr>
              <a:t>Universities Offering Islamic Banking &amp; Finance Programs Worldwide</a:t>
            </a:r>
          </a:p>
        </p:txBody>
      </p:sp>
      <p:graphicFrame>
        <p:nvGraphicFramePr>
          <p:cNvPr id="5" name="Table 4"/>
          <p:cNvGraphicFramePr>
            <a:graphicFrameLocks noGrp="1"/>
          </p:cNvGraphicFramePr>
          <p:nvPr/>
        </p:nvGraphicFramePr>
        <p:xfrm>
          <a:off x="203200" y="990600"/>
          <a:ext cx="11684001" cy="5532120"/>
        </p:xfrm>
        <a:graphic>
          <a:graphicData uri="http://schemas.openxmlformats.org/drawingml/2006/table">
            <a:tbl>
              <a:tblPr firstRow="1" bandRow="1">
                <a:tableStyleId>{5DA37D80-6434-44D0-A028-1B22A696006F}</a:tableStyleId>
              </a:tblPr>
              <a:tblGrid>
                <a:gridCol w="3894667">
                  <a:extLst>
                    <a:ext uri="{9D8B030D-6E8A-4147-A177-3AD203B41FA5}">
                      <a16:colId xmlns:a16="http://schemas.microsoft.com/office/drawing/2014/main" val="20000"/>
                    </a:ext>
                  </a:extLst>
                </a:gridCol>
                <a:gridCol w="3894667">
                  <a:extLst>
                    <a:ext uri="{9D8B030D-6E8A-4147-A177-3AD203B41FA5}">
                      <a16:colId xmlns:a16="http://schemas.microsoft.com/office/drawing/2014/main" val="20001"/>
                    </a:ext>
                  </a:extLst>
                </a:gridCol>
                <a:gridCol w="3894667">
                  <a:extLst>
                    <a:ext uri="{9D8B030D-6E8A-4147-A177-3AD203B41FA5}">
                      <a16:colId xmlns:a16="http://schemas.microsoft.com/office/drawing/2014/main" val="20002"/>
                    </a:ext>
                  </a:extLst>
                </a:gridCol>
              </a:tblGrid>
              <a:tr h="1143000">
                <a:tc>
                  <a:txBody>
                    <a:bodyPr/>
                    <a:lstStyle/>
                    <a:p>
                      <a:pPr algn="r"/>
                      <a:r>
                        <a:rPr lang="en-US" sz="1400" b="1" kern="1200" dirty="0" smtClean="0">
                          <a:solidFill>
                            <a:schemeClr val="bg1"/>
                          </a:solidFill>
                          <a:latin typeface="Cambria" pitchFamily="18" charset="0"/>
                          <a:ea typeface="+mn-ea"/>
                          <a:cs typeface="+mn-cs"/>
                        </a:rPr>
                        <a:t>London School of </a:t>
                      </a:r>
                    </a:p>
                    <a:p>
                      <a:pPr algn="r"/>
                      <a:r>
                        <a:rPr lang="en-US" sz="1400" b="1" kern="1200" dirty="0" smtClean="0">
                          <a:solidFill>
                            <a:schemeClr val="bg1"/>
                          </a:solidFill>
                          <a:latin typeface="Cambria" pitchFamily="18" charset="0"/>
                          <a:ea typeface="+mn-ea"/>
                          <a:cs typeface="+mn-cs"/>
                        </a:rPr>
                        <a:t>Business </a:t>
                      </a:r>
                    </a:p>
                    <a:p>
                      <a:pPr algn="r"/>
                      <a:r>
                        <a:rPr lang="en-US" sz="1400" b="1" kern="1200" dirty="0" smtClean="0">
                          <a:solidFill>
                            <a:schemeClr val="bg1"/>
                          </a:solidFill>
                          <a:latin typeface="Cambria" pitchFamily="18" charset="0"/>
                          <a:ea typeface="+mn-ea"/>
                          <a:cs typeface="+mn-cs"/>
                        </a:rPr>
                        <a:t>and Finance,</a:t>
                      </a:r>
                    </a:p>
                    <a:p>
                      <a:pPr algn="r"/>
                      <a:r>
                        <a:rPr lang="en-US" sz="1400" b="1" kern="1200" dirty="0" smtClean="0">
                          <a:solidFill>
                            <a:schemeClr val="bg1"/>
                          </a:solidFill>
                          <a:latin typeface="Cambria" pitchFamily="18" charset="0"/>
                          <a:ea typeface="+mn-ea"/>
                          <a:cs typeface="+mn-cs"/>
                        </a:rPr>
                        <a:t>UK</a:t>
                      </a:r>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Bangor Business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School at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Bangor University</a:t>
                      </a:r>
                    </a:p>
                    <a:p>
                      <a:pPr algn="r"/>
                      <a:r>
                        <a:rPr lang="en-US" sz="1400" b="1" kern="1200" dirty="0" smtClean="0">
                          <a:solidFill>
                            <a:schemeClr val="bg1"/>
                          </a:solidFill>
                          <a:latin typeface="Cambria" pitchFamily="18" charset="0"/>
                          <a:ea typeface="+mn-ea"/>
                          <a:cs typeface="+mn-cs"/>
                        </a:rPr>
                        <a:t>UK</a:t>
                      </a:r>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University</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 of Reading</a:t>
                      </a:r>
                    </a:p>
                    <a:p>
                      <a:pPr algn="r"/>
                      <a:r>
                        <a:rPr lang="en-US" sz="1400" b="1" kern="1200" dirty="0" smtClean="0">
                          <a:solidFill>
                            <a:schemeClr val="bg1"/>
                          </a:solidFill>
                          <a:latin typeface="Cambria" pitchFamily="18" charset="0"/>
                          <a:ea typeface="+mn-ea"/>
                          <a:cs typeface="+mn-cs"/>
                        </a:rPr>
                        <a:t>UK</a:t>
                      </a:r>
                    </a:p>
                  </a:txBody>
                  <a:tcPr marL="121920" marR="121920"/>
                </a:tc>
                <a:extLst>
                  <a:ext uri="{0D108BD9-81ED-4DB2-BD59-A6C34878D82A}">
                    <a16:rowId xmlns:a16="http://schemas.microsoft.com/office/drawing/2014/main" val="10000"/>
                  </a:ext>
                </a:extLst>
              </a:tr>
              <a:tr h="1066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University Of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Wales ,</a:t>
                      </a:r>
                    </a:p>
                    <a:p>
                      <a:pPr algn="r"/>
                      <a:r>
                        <a:rPr lang="en-US" sz="1400" b="1" kern="1200" dirty="0" smtClean="0">
                          <a:solidFill>
                            <a:schemeClr val="bg1"/>
                          </a:solidFill>
                          <a:latin typeface="Cambria" pitchFamily="18" charset="0"/>
                          <a:ea typeface="+mn-ea"/>
                          <a:cs typeface="+mn-cs"/>
                        </a:rPr>
                        <a:t>Malaysia</a:t>
                      </a:r>
                    </a:p>
                  </a:txBody>
                  <a:tcPr marL="121920" marR="121920"/>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The University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of East London</a:t>
                      </a:r>
                    </a:p>
                    <a:p>
                      <a:pPr algn="r"/>
                      <a:r>
                        <a:rPr lang="en-US" sz="1400" b="1" kern="1200" dirty="0" smtClean="0">
                          <a:solidFill>
                            <a:schemeClr val="bg1"/>
                          </a:solidFill>
                          <a:latin typeface="Cambria" pitchFamily="18" charset="0"/>
                          <a:ea typeface="+mn-ea"/>
                          <a:cs typeface="+mn-cs"/>
                        </a:rPr>
                        <a:t>UK</a:t>
                      </a:r>
                    </a:p>
                  </a:txBody>
                  <a:tcPr marL="121920" marR="121920"/>
                </a:tc>
                <a:tc>
                  <a:txBody>
                    <a:bodyPr/>
                    <a:lstStyle/>
                    <a:p>
                      <a:pPr algn="r"/>
                      <a:r>
                        <a:rPr lang="en-US" sz="1400" b="1" kern="1200" dirty="0" smtClean="0">
                          <a:solidFill>
                            <a:schemeClr val="bg1"/>
                          </a:solidFill>
                          <a:latin typeface="Cambria" pitchFamily="18" charset="0"/>
                          <a:ea typeface="+mn-ea"/>
                          <a:cs typeface="+mn-cs"/>
                        </a:rPr>
                        <a:t>University of</a:t>
                      </a:r>
                      <a:r>
                        <a:rPr lang="en-US" sz="1400" b="1" kern="1200" baseline="0" dirty="0" smtClean="0">
                          <a:solidFill>
                            <a:schemeClr val="bg1"/>
                          </a:solidFill>
                          <a:latin typeface="Cambria" pitchFamily="18" charset="0"/>
                          <a:ea typeface="+mn-ea"/>
                          <a:cs typeface="+mn-cs"/>
                        </a:rPr>
                        <a:t> </a:t>
                      </a:r>
                    </a:p>
                    <a:p>
                      <a:pPr algn="r"/>
                      <a:r>
                        <a:rPr lang="en-US" sz="1400" b="1" kern="1200" baseline="0" dirty="0" smtClean="0">
                          <a:solidFill>
                            <a:schemeClr val="bg1"/>
                          </a:solidFill>
                          <a:latin typeface="Cambria" pitchFamily="18" charset="0"/>
                          <a:ea typeface="+mn-ea"/>
                          <a:cs typeface="+mn-cs"/>
                        </a:rPr>
                        <a:t>Aberdeen,</a:t>
                      </a:r>
                    </a:p>
                    <a:p>
                      <a:pPr algn="r"/>
                      <a:r>
                        <a:rPr lang="en-US" sz="1400" b="1" kern="1200" baseline="0" dirty="0" smtClean="0">
                          <a:solidFill>
                            <a:schemeClr val="bg1"/>
                          </a:solidFill>
                          <a:latin typeface="Cambria" pitchFamily="18" charset="0"/>
                          <a:ea typeface="+mn-ea"/>
                          <a:cs typeface="+mn-cs"/>
                        </a:rPr>
                        <a:t>UK</a:t>
                      </a:r>
                      <a:endParaRPr lang="en-US" sz="1400" b="1" kern="1200" dirty="0" smtClean="0">
                        <a:solidFill>
                          <a:schemeClr val="bg1"/>
                        </a:solidFill>
                        <a:latin typeface="Cambria" pitchFamily="18" charset="0"/>
                        <a:ea typeface="+mn-ea"/>
                        <a:cs typeface="+mn-cs"/>
                      </a:endParaRPr>
                    </a:p>
                  </a:txBody>
                  <a:tcPr marL="121920" marR="121920"/>
                </a:tc>
                <a:extLst>
                  <a:ext uri="{0D108BD9-81ED-4DB2-BD59-A6C34878D82A}">
                    <a16:rowId xmlns:a16="http://schemas.microsoft.com/office/drawing/2014/main" val="10001"/>
                  </a:ext>
                </a:extLst>
              </a:tr>
              <a:tr h="1066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Paris-Dauphine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University,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Paris</a:t>
                      </a:r>
                    </a:p>
                  </a:txBody>
                  <a:tcPr marL="121920" marR="121920"/>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Al-</a:t>
                      </a:r>
                      <a:r>
                        <a:rPr lang="en-US" sz="1400" b="1" dirty="0" err="1" smtClean="0">
                          <a:solidFill>
                            <a:schemeClr val="bg1"/>
                          </a:solidFill>
                          <a:latin typeface="Cambria" pitchFamily="18" charset="0"/>
                          <a:ea typeface="Calibri"/>
                          <a:cs typeface="Times New Roman"/>
                        </a:rPr>
                        <a:t>Madinah</a:t>
                      </a:r>
                      <a:r>
                        <a:rPr lang="en-US" sz="1400" b="1" dirty="0" smtClean="0">
                          <a:solidFill>
                            <a:schemeClr val="bg1"/>
                          </a:solidFill>
                          <a:latin typeface="Cambria" pitchFamily="18" charset="0"/>
                          <a:ea typeface="Calibri"/>
                          <a:cs typeface="Times New Roman"/>
                        </a:rPr>
                        <a:t>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Int’l University;</a:t>
                      </a:r>
                      <a:r>
                        <a:rPr lang="en-US" sz="1400" b="1" baseline="0" dirty="0" smtClean="0">
                          <a:solidFill>
                            <a:schemeClr val="bg1"/>
                          </a:solidFill>
                          <a:latin typeface="Cambria" pitchFamily="18" charset="0"/>
                          <a:ea typeface="Calibri"/>
                          <a:cs typeface="Times New Roman"/>
                        </a:rPr>
                        <a:t> </a:t>
                      </a:r>
                      <a:endParaRPr lang="en-US" sz="1400" b="1" dirty="0" smtClean="0">
                        <a:solidFill>
                          <a:schemeClr val="bg1"/>
                        </a:solidFill>
                        <a:latin typeface="Cambria" pitchFamily="18" charset="0"/>
                        <a:ea typeface="Calibri"/>
                        <a:cs typeface="Times New Roman"/>
                      </a:endParaRP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Malaysia</a:t>
                      </a:r>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University of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Management</a:t>
                      </a:r>
                      <a:r>
                        <a:rPr lang="en-US" sz="1400" b="1" kern="1200" baseline="0" dirty="0" smtClean="0">
                          <a:solidFill>
                            <a:schemeClr val="bg1"/>
                          </a:solidFill>
                          <a:latin typeface="Cambria" pitchFamily="18" charset="0"/>
                          <a:ea typeface="Calibri"/>
                          <a:cs typeface="Times New Roman"/>
                        </a:rPr>
                        <a:t>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and Technology</a:t>
                      </a:r>
                    </a:p>
                    <a:p>
                      <a:pPr algn="r"/>
                      <a:r>
                        <a:rPr lang="en-US" sz="1400" b="1" kern="1200" dirty="0" smtClean="0">
                          <a:solidFill>
                            <a:schemeClr val="bg1"/>
                          </a:solidFill>
                          <a:latin typeface="Cambria" pitchFamily="18" charset="0"/>
                          <a:ea typeface="+mn-ea"/>
                          <a:cs typeface="+mn-cs"/>
                        </a:rPr>
                        <a:t>Pakistan</a:t>
                      </a:r>
                    </a:p>
                  </a:txBody>
                  <a:tcPr marL="121920" marR="121920"/>
                </a:tc>
                <a:extLst>
                  <a:ext uri="{0D108BD9-81ED-4DB2-BD59-A6C34878D82A}">
                    <a16:rowId xmlns:a16="http://schemas.microsoft.com/office/drawing/2014/main" val="10002"/>
                  </a:ext>
                </a:extLst>
              </a:tr>
              <a:tr h="8991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Institute of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Management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Sciences,</a:t>
                      </a:r>
                    </a:p>
                    <a:p>
                      <a:pPr algn="r"/>
                      <a:r>
                        <a:rPr lang="en-US" sz="1400" b="1" kern="1200" dirty="0" smtClean="0">
                          <a:solidFill>
                            <a:schemeClr val="bg1"/>
                          </a:solidFill>
                          <a:latin typeface="Cambria" pitchFamily="18" charset="0"/>
                          <a:ea typeface="+mn-ea"/>
                          <a:cs typeface="+mn-cs"/>
                        </a:rPr>
                        <a:t>Pakistan</a:t>
                      </a:r>
                    </a:p>
                  </a:txBody>
                  <a:tcPr marL="121920" marR="121920"/>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University of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Central Punjab,</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p>
                  </a:txBody>
                  <a:tcPr marL="121920" marR="121920"/>
                </a:tc>
                <a:tc>
                  <a:txBody>
                    <a:bodyPr/>
                    <a:lstStyle/>
                    <a:p>
                      <a:pPr algn="r"/>
                      <a:r>
                        <a:rPr lang="en-US" sz="1400" b="1" kern="1200" dirty="0" smtClean="0">
                          <a:solidFill>
                            <a:schemeClr val="bg1"/>
                          </a:solidFill>
                          <a:latin typeface="Cambria" pitchFamily="18" charset="0"/>
                          <a:ea typeface="+mn-ea"/>
                          <a:cs typeface="+mn-cs"/>
                        </a:rPr>
                        <a:t>International </a:t>
                      </a:r>
                    </a:p>
                    <a:p>
                      <a:pPr algn="r"/>
                      <a:r>
                        <a:rPr lang="en-US" sz="1400" b="1" kern="1200" dirty="0" smtClean="0">
                          <a:solidFill>
                            <a:schemeClr val="bg1"/>
                          </a:solidFill>
                          <a:latin typeface="Cambria" pitchFamily="18" charset="0"/>
                          <a:ea typeface="+mn-ea"/>
                          <a:cs typeface="+mn-cs"/>
                        </a:rPr>
                        <a:t>Islamic </a:t>
                      </a:r>
                    </a:p>
                    <a:p>
                      <a:pPr algn="r"/>
                      <a:r>
                        <a:rPr lang="en-US" sz="1400" b="1" kern="1200" dirty="0" smtClean="0">
                          <a:solidFill>
                            <a:schemeClr val="bg1"/>
                          </a:solidFill>
                          <a:latin typeface="Cambria" pitchFamily="18" charset="0"/>
                          <a:ea typeface="+mn-ea"/>
                          <a:cs typeface="+mn-cs"/>
                        </a:rPr>
                        <a:t>University,</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p>
                  </a:txBody>
                  <a:tcPr marL="121920" marR="121920"/>
                </a:tc>
                <a:extLst>
                  <a:ext uri="{0D108BD9-81ED-4DB2-BD59-A6C34878D82A}">
                    <a16:rowId xmlns:a16="http://schemas.microsoft.com/office/drawing/2014/main" val="10003"/>
                  </a:ext>
                </a:extLst>
              </a:tr>
              <a:tr h="1278636">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Ripah International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University,</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bg1"/>
                        </a:solidFill>
                        <a:latin typeface="Cambria" pitchFamily="18" charset="0"/>
                        <a:ea typeface="Calibri"/>
                        <a:cs typeface="Times New Roman"/>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Minhaj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University</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Pakistan</a:t>
                      </a:r>
                    </a:p>
                  </a:txBody>
                  <a:tcPr marL="152400" marR="1524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COMSAT Institute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of Information Technology,</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Pakistan</a:t>
                      </a:r>
                    </a:p>
                  </a:txBody>
                  <a:tcPr marT="0" marB="0" anchor="ctr"/>
                </a:tc>
                <a:extLst>
                  <a:ext uri="{0D108BD9-81ED-4DB2-BD59-A6C34878D82A}">
                    <a16:rowId xmlns:a16="http://schemas.microsoft.com/office/drawing/2014/main" val="10004"/>
                  </a:ext>
                </a:extLst>
              </a:tr>
            </a:tbl>
          </a:graphicData>
        </a:graphic>
      </p:graphicFrame>
      <p:sp>
        <p:nvSpPr>
          <p:cNvPr id="19" name="Text Box 9"/>
          <p:cNvSpPr txBox="1">
            <a:spLocks noChangeArrowheads="1"/>
          </p:cNvSpPr>
          <p:nvPr/>
        </p:nvSpPr>
        <p:spPr bwMode="auto">
          <a:xfrm>
            <a:off x="0" y="0"/>
            <a:ext cx="12192000" cy="838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381000" lvl="0" indent="-381000" algn="ctr">
              <a:lnSpc>
                <a:spcPct val="80000"/>
              </a:lnSpc>
              <a:spcBef>
                <a:spcPct val="20000"/>
              </a:spcBef>
            </a:pPr>
            <a:r>
              <a:rPr lang="en-GB" sz="3200" b="1" dirty="0" smtClean="0">
                <a:solidFill>
                  <a:srgbClr val="FFFFFF"/>
                </a:solidFill>
                <a:latin typeface="Cambria" pitchFamily="18" charset="0"/>
                <a:cs typeface="Arial" charset="0"/>
              </a:rPr>
              <a:t>Universities Offering Islamic Banking &amp; Finance Programs Worldwide</a:t>
            </a:r>
          </a:p>
        </p:txBody>
      </p:sp>
      <p:graphicFrame>
        <p:nvGraphicFramePr>
          <p:cNvPr id="20" name="Table 19"/>
          <p:cNvGraphicFramePr>
            <a:graphicFrameLocks noGrp="1"/>
          </p:cNvGraphicFramePr>
          <p:nvPr/>
        </p:nvGraphicFramePr>
        <p:xfrm>
          <a:off x="203200" y="990600"/>
          <a:ext cx="11684001" cy="5532120"/>
        </p:xfrm>
        <a:graphic>
          <a:graphicData uri="http://schemas.openxmlformats.org/drawingml/2006/table">
            <a:tbl>
              <a:tblPr firstRow="1" bandRow="1">
                <a:tableStyleId>{5DA37D80-6434-44D0-A028-1B22A696006F}</a:tableStyleId>
              </a:tblPr>
              <a:tblGrid>
                <a:gridCol w="3894667">
                  <a:extLst>
                    <a:ext uri="{9D8B030D-6E8A-4147-A177-3AD203B41FA5}">
                      <a16:colId xmlns:a16="http://schemas.microsoft.com/office/drawing/2014/main" val="20000"/>
                    </a:ext>
                  </a:extLst>
                </a:gridCol>
                <a:gridCol w="3894667">
                  <a:extLst>
                    <a:ext uri="{9D8B030D-6E8A-4147-A177-3AD203B41FA5}">
                      <a16:colId xmlns:a16="http://schemas.microsoft.com/office/drawing/2014/main" val="20001"/>
                    </a:ext>
                  </a:extLst>
                </a:gridCol>
                <a:gridCol w="3894667">
                  <a:extLst>
                    <a:ext uri="{9D8B030D-6E8A-4147-A177-3AD203B41FA5}">
                      <a16:colId xmlns:a16="http://schemas.microsoft.com/office/drawing/2014/main" val="20002"/>
                    </a:ext>
                  </a:extLst>
                </a:gridCol>
              </a:tblGrid>
              <a:tr h="1143000">
                <a:tc>
                  <a:txBody>
                    <a:bodyPr/>
                    <a:lstStyle/>
                    <a:p>
                      <a:pPr algn="r"/>
                      <a:r>
                        <a:rPr lang="en-US" sz="1400" b="1" kern="1200" dirty="0" smtClean="0">
                          <a:solidFill>
                            <a:schemeClr val="bg1"/>
                          </a:solidFill>
                          <a:latin typeface="Cambria" pitchFamily="18" charset="0"/>
                          <a:ea typeface="+mn-ea"/>
                          <a:cs typeface="+mn-cs"/>
                        </a:rPr>
                        <a:t>London School of </a:t>
                      </a:r>
                    </a:p>
                    <a:p>
                      <a:pPr algn="r"/>
                      <a:r>
                        <a:rPr lang="en-US" sz="1400" b="1" kern="1200" dirty="0" smtClean="0">
                          <a:solidFill>
                            <a:schemeClr val="bg1"/>
                          </a:solidFill>
                          <a:latin typeface="Cambria" pitchFamily="18" charset="0"/>
                          <a:ea typeface="+mn-ea"/>
                          <a:cs typeface="+mn-cs"/>
                        </a:rPr>
                        <a:t>Business </a:t>
                      </a:r>
                    </a:p>
                    <a:p>
                      <a:pPr algn="r"/>
                      <a:r>
                        <a:rPr lang="en-US" sz="1400" b="1" kern="1200" dirty="0" smtClean="0">
                          <a:solidFill>
                            <a:schemeClr val="bg1"/>
                          </a:solidFill>
                          <a:latin typeface="Cambria" pitchFamily="18" charset="0"/>
                          <a:ea typeface="+mn-ea"/>
                          <a:cs typeface="+mn-cs"/>
                        </a:rPr>
                        <a:t>and Finance,</a:t>
                      </a:r>
                    </a:p>
                    <a:p>
                      <a:pPr algn="r"/>
                      <a:r>
                        <a:rPr lang="en-US" sz="1400" b="1" kern="1200" dirty="0" smtClean="0">
                          <a:solidFill>
                            <a:schemeClr val="bg1"/>
                          </a:solidFill>
                          <a:latin typeface="Cambria" pitchFamily="18" charset="0"/>
                          <a:ea typeface="+mn-ea"/>
                          <a:cs typeface="+mn-cs"/>
                        </a:rPr>
                        <a:t>UK</a:t>
                      </a:r>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Bangor Business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School at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Bangor University</a:t>
                      </a:r>
                    </a:p>
                    <a:p>
                      <a:pPr algn="r"/>
                      <a:r>
                        <a:rPr lang="en-US" sz="1400" b="1" kern="1200" dirty="0" smtClean="0">
                          <a:solidFill>
                            <a:schemeClr val="bg1"/>
                          </a:solidFill>
                          <a:latin typeface="Cambria" pitchFamily="18" charset="0"/>
                          <a:ea typeface="+mn-ea"/>
                          <a:cs typeface="+mn-cs"/>
                        </a:rPr>
                        <a:t>UK</a:t>
                      </a:r>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University</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 of Reading</a:t>
                      </a:r>
                    </a:p>
                    <a:p>
                      <a:pPr algn="r"/>
                      <a:r>
                        <a:rPr lang="en-US" sz="1400" b="1" kern="1200" dirty="0" smtClean="0">
                          <a:solidFill>
                            <a:schemeClr val="bg1"/>
                          </a:solidFill>
                          <a:latin typeface="Cambria" pitchFamily="18" charset="0"/>
                          <a:ea typeface="+mn-ea"/>
                          <a:cs typeface="+mn-cs"/>
                        </a:rPr>
                        <a:t>UK</a:t>
                      </a:r>
                    </a:p>
                  </a:txBody>
                  <a:tcPr marL="121920" marR="121920"/>
                </a:tc>
                <a:extLst>
                  <a:ext uri="{0D108BD9-81ED-4DB2-BD59-A6C34878D82A}">
                    <a16:rowId xmlns:a16="http://schemas.microsoft.com/office/drawing/2014/main" val="10000"/>
                  </a:ext>
                </a:extLst>
              </a:tr>
              <a:tr h="1066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University Of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Wales ,</a:t>
                      </a:r>
                    </a:p>
                    <a:p>
                      <a:pPr algn="r"/>
                      <a:r>
                        <a:rPr lang="en-US" sz="1400" b="1" kern="1200" dirty="0" smtClean="0">
                          <a:solidFill>
                            <a:schemeClr val="bg1"/>
                          </a:solidFill>
                          <a:latin typeface="Cambria" pitchFamily="18" charset="0"/>
                          <a:ea typeface="+mn-ea"/>
                          <a:cs typeface="+mn-cs"/>
                        </a:rPr>
                        <a:t>Malaysia</a:t>
                      </a:r>
                    </a:p>
                  </a:txBody>
                  <a:tcPr marL="121920" marR="121920"/>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The University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of East London</a:t>
                      </a:r>
                    </a:p>
                    <a:p>
                      <a:pPr algn="r"/>
                      <a:r>
                        <a:rPr lang="en-US" sz="1400" b="1" kern="1200" dirty="0" smtClean="0">
                          <a:solidFill>
                            <a:schemeClr val="bg1"/>
                          </a:solidFill>
                          <a:latin typeface="Cambria" pitchFamily="18" charset="0"/>
                          <a:ea typeface="+mn-ea"/>
                          <a:cs typeface="+mn-cs"/>
                        </a:rPr>
                        <a:t>UK</a:t>
                      </a:r>
                    </a:p>
                  </a:txBody>
                  <a:tcPr marL="121920" marR="121920"/>
                </a:tc>
                <a:tc>
                  <a:txBody>
                    <a:bodyPr/>
                    <a:lstStyle/>
                    <a:p>
                      <a:pPr algn="r"/>
                      <a:r>
                        <a:rPr lang="en-US" sz="1400" b="1" kern="1200" dirty="0" smtClean="0">
                          <a:solidFill>
                            <a:schemeClr val="bg1"/>
                          </a:solidFill>
                          <a:latin typeface="Cambria" pitchFamily="18" charset="0"/>
                          <a:ea typeface="+mn-ea"/>
                          <a:cs typeface="+mn-cs"/>
                        </a:rPr>
                        <a:t>University of</a:t>
                      </a:r>
                      <a:r>
                        <a:rPr lang="en-US" sz="1400" b="1" kern="1200" baseline="0" dirty="0" smtClean="0">
                          <a:solidFill>
                            <a:schemeClr val="bg1"/>
                          </a:solidFill>
                          <a:latin typeface="Cambria" pitchFamily="18" charset="0"/>
                          <a:ea typeface="+mn-ea"/>
                          <a:cs typeface="+mn-cs"/>
                        </a:rPr>
                        <a:t> </a:t>
                      </a:r>
                    </a:p>
                    <a:p>
                      <a:pPr algn="r"/>
                      <a:r>
                        <a:rPr lang="en-US" sz="1400" b="1" kern="1200" baseline="0" dirty="0" smtClean="0">
                          <a:solidFill>
                            <a:schemeClr val="bg1"/>
                          </a:solidFill>
                          <a:latin typeface="Cambria" pitchFamily="18" charset="0"/>
                          <a:ea typeface="+mn-ea"/>
                          <a:cs typeface="+mn-cs"/>
                        </a:rPr>
                        <a:t>Aberdeen,</a:t>
                      </a:r>
                    </a:p>
                    <a:p>
                      <a:pPr algn="r"/>
                      <a:r>
                        <a:rPr lang="en-US" sz="1400" b="1" kern="1200" baseline="0" dirty="0" smtClean="0">
                          <a:solidFill>
                            <a:schemeClr val="bg1"/>
                          </a:solidFill>
                          <a:latin typeface="Cambria" pitchFamily="18" charset="0"/>
                          <a:ea typeface="+mn-ea"/>
                          <a:cs typeface="+mn-cs"/>
                        </a:rPr>
                        <a:t>UK</a:t>
                      </a:r>
                      <a:endParaRPr lang="en-US" sz="1400" b="1" kern="1200" dirty="0" smtClean="0">
                        <a:solidFill>
                          <a:schemeClr val="bg1"/>
                        </a:solidFill>
                        <a:latin typeface="Cambria" pitchFamily="18" charset="0"/>
                        <a:ea typeface="+mn-ea"/>
                        <a:cs typeface="+mn-cs"/>
                      </a:endParaRPr>
                    </a:p>
                  </a:txBody>
                  <a:tcPr marL="121920" marR="121920"/>
                </a:tc>
                <a:extLst>
                  <a:ext uri="{0D108BD9-81ED-4DB2-BD59-A6C34878D82A}">
                    <a16:rowId xmlns:a16="http://schemas.microsoft.com/office/drawing/2014/main" val="10001"/>
                  </a:ext>
                </a:extLst>
              </a:tr>
              <a:tr h="1066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Paris-Dauphine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University,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Paris</a:t>
                      </a:r>
                    </a:p>
                  </a:txBody>
                  <a:tcPr marL="121920" marR="121920"/>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Al-Madinah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Int’l University;</a:t>
                      </a:r>
                      <a:r>
                        <a:rPr lang="en-US" sz="1400" b="1" baseline="0" dirty="0" smtClean="0">
                          <a:solidFill>
                            <a:schemeClr val="bg1"/>
                          </a:solidFill>
                          <a:latin typeface="Cambria" pitchFamily="18" charset="0"/>
                          <a:ea typeface="Calibri"/>
                          <a:cs typeface="Times New Roman"/>
                        </a:rPr>
                        <a:t> </a:t>
                      </a:r>
                      <a:endParaRPr lang="en-US" sz="1400" b="1" dirty="0" smtClean="0">
                        <a:solidFill>
                          <a:schemeClr val="bg1"/>
                        </a:solidFill>
                        <a:latin typeface="Cambria" pitchFamily="18" charset="0"/>
                        <a:ea typeface="Calibri"/>
                        <a:cs typeface="Times New Roman"/>
                      </a:endParaRP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Malaysia</a:t>
                      </a:r>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University of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Management</a:t>
                      </a:r>
                      <a:r>
                        <a:rPr lang="en-US" sz="1400" b="1" kern="1200" baseline="0" dirty="0" smtClean="0">
                          <a:solidFill>
                            <a:schemeClr val="bg1"/>
                          </a:solidFill>
                          <a:latin typeface="Cambria" pitchFamily="18" charset="0"/>
                          <a:ea typeface="Calibri"/>
                          <a:cs typeface="Times New Roman"/>
                        </a:rPr>
                        <a:t>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and Technology</a:t>
                      </a:r>
                    </a:p>
                    <a:p>
                      <a:pPr algn="r"/>
                      <a:r>
                        <a:rPr lang="en-US" sz="1400" b="1" kern="1200" dirty="0" smtClean="0">
                          <a:solidFill>
                            <a:schemeClr val="bg1"/>
                          </a:solidFill>
                          <a:latin typeface="Cambria" pitchFamily="18" charset="0"/>
                          <a:ea typeface="+mn-ea"/>
                          <a:cs typeface="+mn-cs"/>
                        </a:rPr>
                        <a:t>Pakistan</a:t>
                      </a:r>
                    </a:p>
                  </a:txBody>
                  <a:tcPr marL="121920" marR="121920"/>
                </a:tc>
                <a:extLst>
                  <a:ext uri="{0D108BD9-81ED-4DB2-BD59-A6C34878D82A}">
                    <a16:rowId xmlns:a16="http://schemas.microsoft.com/office/drawing/2014/main" val="10002"/>
                  </a:ext>
                </a:extLst>
              </a:tr>
              <a:tr h="8991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Institute of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Management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mn-ea"/>
                          <a:cs typeface="+mn-cs"/>
                        </a:rPr>
                        <a:t>Sciences,</a:t>
                      </a:r>
                    </a:p>
                    <a:p>
                      <a:pPr algn="r"/>
                      <a:r>
                        <a:rPr lang="en-US" sz="1400" b="1" kern="1200" dirty="0" smtClean="0">
                          <a:solidFill>
                            <a:schemeClr val="bg1"/>
                          </a:solidFill>
                          <a:latin typeface="Cambria" pitchFamily="18" charset="0"/>
                          <a:ea typeface="+mn-ea"/>
                          <a:cs typeface="+mn-cs"/>
                        </a:rPr>
                        <a:t>Pakistan</a:t>
                      </a:r>
                    </a:p>
                  </a:txBody>
                  <a:tcPr marL="121920" marR="121920"/>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University of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Central Punjab,</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p>
                  </a:txBody>
                  <a:tcPr marL="121920" marR="121920"/>
                </a:tc>
                <a:tc>
                  <a:txBody>
                    <a:bodyPr/>
                    <a:lstStyle/>
                    <a:p>
                      <a:pPr algn="r"/>
                      <a:r>
                        <a:rPr lang="en-US" sz="1400" b="1" kern="1200" dirty="0" smtClean="0">
                          <a:solidFill>
                            <a:schemeClr val="bg1"/>
                          </a:solidFill>
                          <a:latin typeface="Cambria" pitchFamily="18" charset="0"/>
                          <a:ea typeface="+mn-ea"/>
                          <a:cs typeface="+mn-cs"/>
                        </a:rPr>
                        <a:t>International </a:t>
                      </a:r>
                    </a:p>
                    <a:p>
                      <a:pPr algn="r"/>
                      <a:r>
                        <a:rPr lang="en-US" sz="1400" b="1" kern="1200" dirty="0" smtClean="0">
                          <a:solidFill>
                            <a:schemeClr val="bg1"/>
                          </a:solidFill>
                          <a:latin typeface="Cambria" pitchFamily="18" charset="0"/>
                          <a:ea typeface="+mn-ea"/>
                          <a:cs typeface="+mn-cs"/>
                        </a:rPr>
                        <a:t>Islamic </a:t>
                      </a:r>
                    </a:p>
                    <a:p>
                      <a:pPr algn="r"/>
                      <a:r>
                        <a:rPr lang="en-US" sz="1400" b="1" kern="1200" dirty="0" smtClean="0">
                          <a:solidFill>
                            <a:schemeClr val="bg1"/>
                          </a:solidFill>
                          <a:latin typeface="Cambria" pitchFamily="18" charset="0"/>
                          <a:ea typeface="+mn-ea"/>
                          <a:cs typeface="+mn-cs"/>
                        </a:rPr>
                        <a:t>University,</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p>
                  </a:txBody>
                  <a:tcPr marL="121920" marR="121920"/>
                </a:tc>
                <a:extLst>
                  <a:ext uri="{0D108BD9-81ED-4DB2-BD59-A6C34878D82A}">
                    <a16:rowId xmlns:a16="http://schemas.microsoft.com/office/drawing/2014/main" val="10003"/>
                  </a:ext>
                </a:extLst>
              </a:tr>
              <a:tr h="1278636">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Ripah International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University,</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bg1"/>
                        </a:solidFill>
                        <a:latin typeface="Cambria" pitchFamily="18" charset="0"/>
                        <a:ea typeface="Calibri"/>
                        <a:cs typeface="Times New Roman"/>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Minhaj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University</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Pakistan</a:t>
                      </a:r>
                    </a:p>
                  </a:txBody>
                  <a:tcPr marL="152400" marR="15240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COMSAT Institute </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of Information Technology,</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Cambria" pitchFamily="18" charset="0"/>
                          <a:ea typeface="Calibri"/>
                          <a:cs typeface="Times New Roman"/>
                        </a:rPr>
                        <a:t>Pakistan</a:t>
                      </a:r>
                    </a:p>
                  </a:txBody>
                  <a:tcPr marT="0" marB="0" anchor="ctr"/>
                </a:tc>
                <a:extLst>
                  <a:ext uri="{0D108BD9-81ED-4DB2-BD59-A6C34878D82A}">
                    <a16:rowId xmlns:a16="http://schemas.microsoft.com/office/drawing/2014/main" val="10004"/>
                  </a:ext>
                </a:extLst>
              </a:tr>
            </a:tbl>
          </a:graphicData>
        </a:graphic>
      </p:graphicFrame>
      <p:pic>
        <p:nvPicPr>
          <p:cNvPr id="21" name="Picture 2"/>
          <p:cNvPicPr>
            <a:picLocks noChangeAspect="1" noChangeArrowheads="1"/>
          </p:cNvPicPr>
          <p:nvPr/>
        </p:nvPicPr>
        <p:blipFill>
          <a:blip r:embed="rId2"/>
          <a:srcRect/>
          <a:stretch>
            <a:fillRect/>
          </a:stretch>
        </p:blipFill>
        <p:spPr bwMode="auto">
          <a:xfrm>
            <a:off x="406400" y="1295401"/>
            <a:ext cx="1680117" cy="511521"/>
          </a:xfrm>
          <a:prstGeom prst="rect">
            <a:avLst/>
          </a:prstGeom>
          <a:noFill/>
          <a:ln w="9525">
            <a:noFill/>
            <a:miter lim="800000"/>
            <a:headEnd/>
            <a:tailEnd/>
          </a:ln>
          <a:effectLst/>
        </p:spPr>
      </p:pic>
      <p:pic>
        <p:nvPicPr>
          <p:cNvPr id="22" name="Picture 5"/>
          <p:cNvPicPr>
            <a:picLocks noChangeAspect="1" noChangeArrowheads="1"/>
          </p:cNvPicPr>
          <p:nvPr/>
        </p:nvPicPr>
        <p:blipFill>
          <a:blip r:embed="rId3"/>
          <a:srcRect/>
          <a:stretch>
            <a:fillRect/>
          </a:stretch>
        </p:blipFill>
        <p:spPr bwMode="auto">
          <a:xfrm>
            <a:off x="4673600" y="2337982"/>
            <a:ext cx="812800" cy="557618"/>
          </a:xfrm>
          <a:prstGeom prst="rect">
            <a:avLst/>
          </a:prstGeom>
          <a:noFill/>
          <a:ln w="9525">
            <a:noFill/>
            <a:miter lim="800000"/>
            <a:headEnd/>
            <a:tailEnd/>
          </a:ln>
          <a:effectLst/>
        </p:spPr>
      </p:pic>
      <p:pic>
        <p:nvPicPr>
          <p:cNvPr id="23" name="Picture 8"/>
          <p:cNvPicPr>
            <a:picLocks noChangeAspect="1" noChangeArrowheads="1"/>
          </p:cNvPicPr>
          <p:nvPr/>
        </p:nvPicPr>
        <p:blipFill>
          <a:blip r:embed="rId4"/>
          <a:srcRect/>
          <a:stretch>
            <a:fillRect/>
          </a:stretch>
        </p:blipFill>
        <p:spPr bwMode="auto">
          <a:xfrm>
            <a:off x="4267200" y="1295401"/>
            <a:ext cx="1631949" cy="414337"/>
          </a:xfrm>
          <a:prstGeom prst="rect">
            <a:avLst/>
          </a:prstGeom>
          <a:noFill/>
          <a:ln w="9525">
            <a:noFill/>
            <a:miter lim="800000"/>
            <a:headEnd/>
            <a:tailEnd/>
          </a:ln>
          <a:effectLst/>
        </p:spPr>
      </p:pic>
      <p:pic>
        <p:nvPicPr>
          <p:cNvPr id="24" name="Picture 9"/>
          <p:cNvPicPr>
            <a:picLocks noChangeAspect="1" noChangeArrowheads="1"/>
          </p:cNvPicPr>
          <p:nvPr/>
        </p:nvPicPr>
        <p:blipFill>
          <a:blip r:embed="rId5"/>
          <a:srcRect/>
          <a:stretch>
            <a:fillRect/>
          </a:stretch>
        </p:blipFill>
        <p:spPr bwMode="auto">
          <a:xfrm>
            <a:off x="8432800" y="1219200"/>
            <a:ext cx="1600200" cy="533400"/>
          </a:xfrm>
          <a:prstGeom prst="rect">
            <a:avLst/>
          </a:prstGeom>
          <a:noFill/>
          <a:ln w="9525">
            <a:noFill/>
            <a:miter lim="800000"/>
            <a:headEnd/>
            <a:tailEnd/>
          </a:ln>
          <a:effectLst/>
        </p:spPr>
      </p:pic>
      <p:pic>
        <p:nvPicPr>
          <p:cNvPr id="25" name="Picture 11"/>
          <p:cNvPicPr>
            <a:picLocks noChangeAspect="1" noChangeArrowheads="1"/>
          </p:cNvPicPr>
          <p:nvPr/>
        </p:nvPicPr>
        <p:blipFill>
          <a:blip r:embed="rId6"/>
          <a:srcRect/>
          <a:stretch>
            <a:fillRect/>
          </a:stretch>
        </p:blipFill>
        <p:spPr bwMode="auto">
          <a:xfrm>
            <a:off x="406401" y="2286001"/>
            <a:ext cx="1859276" cy="457199"/>
          </a:xfrm>
          <a:prstGeom prst="rect">
            <a:avLst/>
          </a:prstGeom>
          <a:noFill/>
          <a:ln w="9525">
            <a:noFill/>
            <a:miter lim="800000"/>
            <a:headEnd/>
            <a:tailEnd/>
          </a:ln>
          <a:effectLst/>
        </p:spPr>
      </p:pic>
      <p:pic>
        <p:nvPicPr>
          <p:cNvPr id="26" name="Picture 12"/>
          <p:cNvPicPr>
            <a:picLocks noChangeAspect="1" noChangeArrowheads="1"/>
          </p:cNvPicPr>
          <p:nvPr/>
        </p:nvPicPr>
        <p:blipFill>
          <a:blip r:embed="rId7"/>
          <a:srcRect/>
          <a:stretch>
            <a:fillRect/>
          </a:stretch>
        </p:blipFill>
        <p:spPr bwMode="auto">
          <a:xfrm>
            <a:off x="508000" y="3445424"/>
            <a:ext cx="1784349" cy="593176"/>
          </a:xfrm>
          <a:prstGeom prst="rect">
            <a:avLst/>
          </a:prstGeom>
          <a:noFill/>
          <a:ln w="9525">
            <a:noFill/>
            <a:miter lim="800000"/>
            <a:headEnd/>
            <a:tailEnd/>
          </a:ln>
          <a:effectLst/>
        </p:spPr>
      </p:pic>
      <p:pic>
        <p:nvPicPr>
          <p:cNvPr id="27" name="Picture 13"/>
          <p:cNvPicPr>
            <a:picLocks noChangeAspect="1" noChangeArrowheads="1"/>
          </p:cNvPicPr>
          <p:nvPr/>
        </p:nvPicPr>
        <p:blipFill>
          <a:blip r:embed="rId8"/>
          <a:srcRect/>
          <a:stretch>
            <a:fillRect/>
          </a:stretch>
        </p:blipFill>
        <p:spPr bwMode="auto">
          <a:xfrm>
            <a:off x="4386581" y="3482748"/>
            <a:ext cx="1506220" cy="403452"/>
          </a:xfrm>
          <a:prstGeom prst="rect">
            <a:avLst/>
          </a:prstGeom>
          <a:noFill/>
          <a:ln w="9525">
            <a:noFill/>
            <a:miter lim="800000"/>
            <a:headEnd/>
            <a:tailEnd/>
          </a:ln>
          <a:effectLst/>
        </p:spPr>
      </p:pic>
      <p:pic>
        <p:nvPicPr>
          <p:cNvPr id="28" name="Picture 14"/>
          <p:cNvPicPr>
            <a:picLocks noChangeAspect="1" noChangeArrowheads="1"/>
          </p:cNvPicPr>
          <p:nvPr/>
        </p:nvPicPr>
        <p:blipFill>
          <a:blip r:embed="rId9"/>
          <a:srcRect/>
          <a:stretch>
            <a:fillRect/>
          </a:stretch>
        </p:blipFill>
        <p:spPr bwMode="auto">
          <a:xfrm>
            <a:off x="8331200" y="3343276"/>
            <a:ext cx="1016000" cy="695325"/>
          </a:xfrm>
          <a:prstGeom prst="rect">
            <a:avLst/>
          </a:prstGeom>
          <a:noFill/>
          <a:ln w="9525">
            <a:noFill/>
            <a:miter lim="800000"/>
            <a:headEnd/>
            <a:tailEnd/>
          </a:ln>
          <a:effectLst/>
        </p:spPr>
      </p:pic>
      <p:pic>
        <p:nvPicPr>
          <p:cNvPr id="29" name="Picture 28"/>
          <p:cNvPicPr>
            <a:picLocks noChangeAspect="1" noChangeArrowheads="1"/>
          </p:cNvPicPr>
          <p:nvPr/>
        </p:nvPicPr>
        <p:blipFill>
          <a:blip r:embed="rId10"/>
          <a:srcRect/>
          <a:stretch>
            <a:fillRect/>
          </a:stretch>
        </p:blipFill>
        <p:spPr bwMode="auto">
          <a:xfrm>
            <a:off x="609601" y="4471988"/>
            <a:ext cx="877999" cy="633413"/>
          </a:xfrm>
          <a:prstGeom prst="rect">
            <a:avLst/>
          </a:prstGeom>
          <a:noFill/>
          <a:ln w="9525">
            <a:noFill/>
            <a:miter lim="800000"/>
            <a:headEnd/>
            <a:tailEnd/>
          </a:ln>
          <a:effectLst/>
        </p:spPr>
      </p:pic>
      <p:pic>
        <p:nvPicPr>
          <p:cNvPr id="30" name="Picture 4"/>
          <p:cNvPicPr>
            <a:picLocks noChangeAspect="1" noChangeArrowheads="1"/>
          </p:cNvPicPr>
          <p:nvPr/>
        </p:nvPicPr>
        <p:blipFill>
          <a:blip r:embed="rId11"/>
          <a:srcRect/>
          <a:stretch>
            <a:fillRect/>
          </a:stretch>
        </p:blipFill>
        <p:spPr bwMode="auto">
          <a:xfrm>
            <a:off x="4572000" y="4391026"/>
            <a:ext cx="1066800" cy="790575"/>
          </a:xfrm>
          <a:prstGeom prst="rect">
            <a:avLst/>
          </a:prstGeom>
          <a:noFill/>
          <a:ln w="9525">
            <a:noFill/>
            <a:miter lim="800000"/>
            <a:headEnd/>
            <a:tailEnd/>
          </a:ln>
          <a:effectLst/>
        </p:spPr>
      </p:pic>
      <p:pic>
        <p:nvPicPr>
          <p:cNvPr id="31" name="Picture 5"/>
          <p:cNvPicPr>
            <a:picLocks noChangeAspect="1" noChangeArrowheads="1"/>
          </p:cNvPicPr>
          <p:nvPr/>
        </p:nvPicPr>
        <p:blipFill>
          <a:blip r:embed="rId12"/>
          <a:srcRect/>
          <a:stretch>
            <a:fillRect/>
          </a:stretch>
        </p:blipFill>
        <p:spPr bwMode="auto">
          <a:xfrm>
            <a:off x="8331200" y="4442460"/>
            <a:ext cx="1016000" cy="739140"/>
          </a:xfrm>
          <a:prstGeom prst="rect">
            <a:avLst/>
          </a:prstGeom>
          <a:noFill/>
          <a:ln w="9525">
            <a:noFill/>
            <a:miter lim="800000"/>
            <a:headEnd/>
            <a:tailEnd/>
          </a:ln>
          <a:effectLst/>
        </p:spPr>
      </p:pic>
      <p:pic>
        <p:nvPicPr>
          <p:cNvPr id="32" name="Picture 1"/>
          <p:cNvPicPr>
            <a:picLocks noChangeAspect="1" noChangeArrowheads="1"/>
          </p:cNvPicPr>
          <p:nvPr/>
        </p:nvPicPr>
        <p:blipFill>
          <a:blip r:embed="rId13"/>
          <a:srcRect/>
          <a:stretch>
            <a:fillRect/>
          </a:stretch>
        </p:blipFill>
        <p:spPr bwMode="auto">
          <a:xfrm>
            <a:off x="8229600" y="2373652"/>
            <a:ext cx="1524000" cy="521948"/>
          </a:xfrm>
          <a:prstGeom prst="rect">
            <a:avLst/>
          </a:prstGeom>
          <a:noFill/>
          <a:ln w="9525">
            <a:noFill/>
            <a:miter lim="800000"/>
            <a:headEnd/>
            <a:tailEnd/>
          </a:ln>
          <a:effectLst/>
        </p:spPr>
      </p:pic>
      <p:pic>
        <p:nvPicPr>
          <p:cNvPr id="33" name="Picture 1"/>
          <p:cNvPicPr>
            <a:picLocks noChangeAspect="1" noChangeArrowheads="1"/>
          </p:cNvPicPr>
          <p:nvPr/>
        </p:nvPicPr>
        <p:blipFill>
          <a:blip r:embed="rId14"/>
          <a:srcRect/>
          <a:stretch>
            <a:fillRect/>
          </a:stretch>
        </p:blipFill>
        <p:spPr bwMode="auto">
          <a:xfrm>
            <a:off x="609601" y="5495926"/>
            <a:ext cx="725505" cy="676275"/>
          </a:xfrm>
          <a:prstGeom prst="rect">
            <a:avLst/>
          </a:prstGeom>
          <a:noFill/>
          <a:ln w="9525">
            <a:noFill/>
            <a:miter lim="800000"/>
            <a:headEnd/>
            <a:tailEnd/>
          </a:ln>
          <a:effectLst/>
        </p:spPr>
      </p:pic>
      <p:pic>
        <p:nvPicPr>
          <p:cNvPr id="34" name="Picture 3"/>
          <p:cNvPicPr>
            <a:picLocks noChangeAspect="1" noChangeArrowheads="1"/>
          </p:cNvPicPr>
          <p:nvPr/>
        </p:nvPicPr>
        <p:blipFill>
          <a:blip r:embed="rId15"/>
          <a:srcRect/>
          <a:stretch>
            <a:fillRect/>
          </a:stretch>
        </p:blipFill>
        <p:spPr bwMode="auto">
          <a:xfrm>
            <a:off x="8128001" y="5425966"/>
            <a:ext cx="914400" cy="670034"/>
          </a:xfrm>
          <a:prstGeom prst="rect">
            <a:avLst/>
          </a:prstGeom>
          <a:noFill/>
          <a:ln w="9525">
            <a:noFill/>
            <a:miter lim="800000"/>
            <a:headEnd/>
            <a:tailEnd/>
          </a:ln>
          <a:effectLst/>
        </p:spPr>
      </p:pic>
      <p:pic>
        <p:nvPicPr>
          <p:cNvPr id="35" name="Picture 1" descr="C:\Users\Zubair\Desktop\miii.jpg"/>
          <p:cNvPicPr>
            <a:picLocks noChangeAspect="1" noChangeArrowheads="1"/>
          </p:cNvPicPr>
          <p:nvPr/>
        </p:nvPicPr>
        <p:blipFill>
          <a:blip r:embed="rId16" cstate="print"/>
          <a:srcRect/>
          <a:stretch>
            <a:fillRect/>
          </a:stretch>
        </p:blipFill>
        <p:spPr bwMode="auto">
          <a:xfrm>
            <a:off x="4267200" y="5410201"/>
            <a:ext cx="2032000" cy="715963"/>
          </a:xfrm>
          <a:prstGeom prst="rect">
            <a:avLst/>
          </a:prstGeom>
          <a:noFill/>
        </p:spPr>
      </p:pic>
      <p:sp>
        <p:nvSpPr>
          <p:cNvPr id="36" name="TextBox 35"/>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0"/>
            <a:ext cx="12192000" cy="838200"/>
          </a:xfrm>
          <a:prstGeom prst="rect">
            <a:avLst/>
          </a:prstGeom>
          <a:solidFill>
            <a:schemeClr val="accent4"/>
          </a:solidFill>
          <a:ln w="9525" algn="ctr">
            <a:noFill/>
            <a:miter lim="800000"/>
            <a:headEnd/>
            <a:tailEnd/>
          </a:ln>
        </p:spPr>
        <p:txBody>
          <a:bodyPr anchor="ctr"/>
          <a:lstStyle/>
          <a:p>
            <a:pPr marL="381000" lvl="0" indent="-381000" algn="ctr">
              <a:lnSpc>
                <a:spcPct val="80000"/>
              </a:lnSpc>
              <a:spcBef>
                <a:spcPct val="20000"/>
              </a:spcBef>
            </a:pPr>
            <a:r>
              <a:rPr lang="en-GB" sz="3200" b="1" dirty="0" smtClean="0">
                <a:solidFill>
                  <a:srgbClr val="FFFFFF"/>
                </a:solidFill>
                <a:latin typeface="Cambria" pitchFamily="18" charset="0"/>
                <a:cs typeface="Arial" charset="0"/>
              </a:rPr>
              <a:t>Institutes Providing Training in Islamic Banking &amp; Finance Worldwide</a:t>
            </a:r>
          </a:p>
        </p:txBody>
      </p:sp>
      <p:graphicFrame>
        <p:nvGraphicFramePr>
          <p:cNvPr id="5" name="Table 4"/>
          <p:cNvGraphicFramePr>
            <a:graphicFrameLocks noGrp="1"/>
          </p:cNvGraphicFramePr>
          <p:nvPr/>
        </p:nvGraphicFramePr>
        <p:xfrm>
          <a:off x="304800" y="914400"/>
          <a:ext cx="11582400" cy="5398704"/>
        </p:xfrm>
        <a:graphic>
          <a:graphicData uri="http://schemas.openxmlformats.org/drawingml/2006/table">
            <a:tbl>
              <a:tblPr firstRow="1" bandRow="1">
                <a:tableStyleId>{5DA37D80-6434-44D0-A028-1B22A696006F}</a:tableStyleId>
              </a:tblPr>
              <a:tblGrid>
                <a:gridCol w="386080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1042971">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Institute of Islamic</a:t>
                      </a:r>
                      <a:r>
                        <a:rPr lang="en-US" sz="1400" b="1" baseline="0" dirty="0" smtClean="0">
                          <a:solidFill>
                            <a:schemeClr val="bg1"/>
                          </a:solidFill>
                          <a:latin typeface="Cambria" pitchFamily="18" charset="0"/>
                          <a:ea typeface="Calibri"/>
                          <a:cs typeface="Times New Roman"/>
                        </a:rPr>
                        <a:t>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Banking and Finance,</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India </a:t>
                      </a: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AlHuda Centre of Islamic Banking</a:t>
                      </a:r>
                      <a:r>
                        <a:rPr lang="en-US" sz="1400" b="1" baseline="0" dirty="0" smtClean="0">
                          <a:solidFill>
                            <a:schemeClr val="bg1"/>
                          </a:solidFill>
                          <a:latin typeface="Cambria" pitchFamily="18" charset="0"/>
                          <a:ea typeface="Calibri"/>
                          <a:cs typeface="Times New Roman"/>
                        </a:rPr>
                        <a:t>  &amp; Eco</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Islamic Banking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And</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Finance</a:t>
                      </a:r>
                      <a:r>
                        <a:rPr lang="en-US" sz="1400" b="1" baseline="0" dirty="0" smtClean="0">
                          <a:solidFill>
                            <a:schemeClr val="bg1"/>
                          </a:solidFill>
                          <a:latin typeface="Cambria" pitchFamily="18" charset="0"/>
                          <a:ea typeface="Calibri"/>
                          <a:cs typeface="Times New Roman"/>
                        </a:rPr>
                        <a:t> Centre UK</a:t>
                      </a: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0"/>
                  </a:ext>
                </a:extLst>
              </a:tr>
              <a:tr h="1014428">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Ethica Institute of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Islamic Finance</a:t>
                      </a:r>
                      <a:r>
                        <a:rPr lang="en-US" sz="1400" b="1" baseline="0" dirty="0" smtClean="0">
                          <a:solidFill>
                            <a:schemeClr val="bg1"/>
                          </a:solidFill>
                          <a:latin typeface="Cambria" pitchFamily="18" charset="0"/>
                          <a:ea typeface="Calibri"/>
                          <a:cs typeface="Times New Roman"/>
                        </a:rPr>
                        <a:t> </a:t>
                      </a:r>
                      <a:endParaRPr lang="en-US" sz="1400" b="1" dirty="0" smtClean="0">
                        <a:solidFill>
                          <a:schemeClr val="bg1"/>
                        </a:solidFill>
                        <a:latin typeface="Cambria" pitchFamily="18" charset="0"/>
                        <a:ea typeface="Calibri"/>
                        <a:cs typeface="Times New Roman"/>
                      </a:endParaRP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UAE</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Academy for</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International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Modern Studies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(AIMS), UK</a:t>
                      </a: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Islamic Research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and Training</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Institute (IRTI)</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Saudi Arabia </a:t>
                      </a:r>
                    </a:p>
                    <a:p>
                      <a:pPr marL="0" marR="0" algn="r">
                        <a:lnSpc>
                          <a:spcPct val="115000"/>
                        </a:lnSpc>
                        <a:spcBef>
                          <a:spcPts val="0"/>
                        </a:spcBef>
                        <a:spcAft>
                          <a:spcPts val="0"/>
                        </a:spcAft>
                      </a:pP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1"/>
                  </a:ext>
                </a:extLst>
              </a:tr>
              <a:tr h="1042971">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Institute of Islamic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Banking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and Insurance,</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UK</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Australian Centre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for Islamic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Finance,</a:t>
                      </a:r>
                      <a:r>
                        <a:rPr lang="en-US" sz="1400" b="1" baseline="0" dirty="0" smtClean="0">
                          <a:solidFill>
                            <a:schemeClr val="bg1"/>
                          </a:solidFill>
                          <a:latin typeface="Cambria" pitchFamily="18" charset="0"/>
                          <a:ea typeface="Calibri"/>
                          <a:cs typeface="Times New Roman"/>
                        </a:rPr>
                        <a:t> </a:t>
                      </a:r>
                      <a:r>
                        <a:rPr lang="en-US" sz="1400" b="1" dirty="0" smtClean="0">
                          <a:solidFill>
                            <a:schemeClr val="bg1"/>
                          </a:solidFill>
                          <a:latin typeface="Cambria" pitchFamily="18" charset="0"/>
                          <a:ea typeface="Calibri"/>
                          <a:cs typeface="Times New Roman"/>
                        </a:rPr>
                        <a:t>Australia</a:t>
                      </a: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National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Institute of Banking</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And Finance(NIBAF),</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 </a:t>
                      </a:r>
                    </a:p>
                  </a:txBody>
                  <a:tcPr marT="0" marB="0" anchor="ctr"/>
                </a:tc>
                <a:extLst>
                  <a:ext uri="{0D108BD9-81ED-4DB2-BD59-A6C34878D82A}">
                    <a16:rowId xmlns:a16="http://schemas.microsoft.com/office/drawing/2014/main" val="10002"/>
                  </a:ext>
                </a:extLst>
              </a:tr>
              <a:tr h="1042971">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The Institute of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Banker</a:t>
                      </a:r>
                      <a:r>
                        <a:rPr lang="en-US" sz="1400" b="1" baseline="0" dirty="0" smtClean="0">
                          <a:solidFill>
                            <a:schemeClr val="bg1"/>
                          </a:solidFill>
                          <a:latin typeface="Cambria" pitchFamily="18" charset="0"/>
                          <a:ea typeface="Calibri"/>
                          <a:cs typeface="Times New Roman"/>
                        </a:rPr>
                        <a:t>s Pakistan</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Centre for Islamic</a:t>
                      </a:r>
                      <a:r>
                        <a:rPr lang="en-US" sz="1400" b="1" baseline="0" dirty="0" smtClean="0">
                          <a:solidFill>
                            <a:schemeClr val="bg1"/>
                          </a:solidFill>
                          <a:latin typeface="Cambria" pitchFamily="18" charset="0"/>
                          <a:ea typeface="Calibri"/>
                          <a:cs typeface="Times New Roman"/>
                        </a:rPr>
                        <a:t> </a:t>
                      </a:r>
                    </a:p>
                    <a:p>
                      <a:pPr marL="0" marR="0" algn="r">
                        <a:lnSpc>
                          <a:spcPct val="115000"/>
                        </a:lnSpc>
                        <a:spcBef>
                          <a:spcPts val="0"/>
                        </a:spcBef>
                        <a:spcAft>
                          <a:spcPts val="0"/>
                        </a:spcAft>
                      </a:pPr>
                      <a:r>
                        <a:rPr lang="en-US" sz="1400" b="1" baseline="0" dirty="0" smtClean="0">
                          <a:solidFill>
                            <a:schemeClr val="bg1"/>
                          </a:solidFill>
                          <a:latin typeface="Cambria" pitchFamily="18" charset="0"/>
                          <a:ea typeface="Calibri"/>
                          <a:cs typeface="Times New Roman"/>
                        </a:rPr>
                        <a:t>Economics,</a:t>
                      </a:r>
                      <a:endParaRPr lang="en-US" sz="1400" b="1" dirty="0" smtClean="0">
                        <a:solidFill>
                          <a:schemeClr val="bg1"/>
                        </a:solidFill>
                        <a:latin typeface="Cambria" pitchFamily="18" charset="0"/>
                        <a:ea typeface="Calibri"/>
                        <a:cs typeface="Times New Roman"/>
                      </a:endParaRP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International Institute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of Islamic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Finance, INC.</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Malaysia</a:t>
                      </a: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3"/>
                  </a:ext>
                </a:extLst>
              </a:tr>
              <a:tr h="1042971">
                <a:tc>
                  <a:txBody>
                    <a:bodyPr/>
                    <a:lstStyle/>
                    <a:p>
                      <a:pPr algn="r"/>
                      <a:r>
                        <a:rPr lang="en-US" sz="1400" b="1" kern="1200" dirty="0" smtClean="0">
                          <a:solidFill>
                            <a:schemeClr val="bg1"/>
                          </a:solidFill>
                          <a:latin typeface="Cambria" pitchFamily="18" charset="0"/>
                          <a:ea typeface="+mn-ea"/>
                          <a:cs typeface="+mn-cs"/>
                        </a:rPr>
                        <a:t>INCEIF, The Global </a:t>
                      </a:r>
                    </a:p>
                    <a:p>
                      <a:pPr algn="r"/>
                      <a:r>
                        <a:rPr lang="en-US" sz="1400" b="1" kern="1200" dirty="0" smtClean="0">
                          <a:solidFill>
                            <a:schemeClr val="bg1"/>
                          </a:solidFill>
                          <a:latin typeface="Cambria" pitchFamily="18" charset="0"/>
                          <a:ea typeface="+mn-ea"/>
                          <a:cs typeface="+mn-cs"/>
                        </a:rPr>
                        <a:t>University of </a:t>
                      </a:r>
                    </a:p>
                    <a:p>
                      <a:pPr algn="r"/>
                      <a:r>
                        <a:rPr lang="en-US" sz="1400" b="1" kern="1200" dirty="0" smtClean="0">
                          <a:solidFill>
                            <a:schemeClr val="bg1"/>
                          </a:solidFill>
                          <a:latin typeface="Cambria" pitchFamily="18" charset="0"/>
                          <a:ea typeface="+mn-ea"/>
                          <a:cs typeface="+mn-cs"/>
                        </a:rPr>
                        <a:t>Islamic Finance,</a:t>
                      </a:r>
                    </a:p>
                    <a:p>
                      <a:pPr algn="r"/>
                      <a:r>
                        <a:rPr lang="en-US" sz="1400" b="1" kern="1200" dirty="0" smtClean="0">
                          <a:solidFill>
                            <a:schemeClr val="bg1"/>
                          </a:solidFill>
                          <a:latin typeface="Cambria" pitchFamily="18" charset="0"/>
                          <a:ea typeface="+mn-ea"/>
                          <a:cs typeface="+mn-cs"/>
                        </a:rPr>
                        <a:t>Malaysia </a:t>
                      </a:r>
                    </a:p>
                  </a:txBody>
                  <a:tcPr marT="0" marB="0" anchor="ctr"/>
                </a:tc>
                <a:tc>
                  <a:txBody>
                    <a:bodyPr/>
                    <a:lstStyle/>
                    <a:p>
                      <a:pPr marL="0" marR="0" algn="r" defTabSz="914400" rtl="0" eaLnBrk="1" latinLnBrk="0" hangingPunct="1">
                        <a:lnSpc>
                          <a:spcPct val="115000"/>
                        </a:lnSpc>
                        <a:spcBef>
                          <a:spcPts val="0"/>
                        </a:spcBef>
                        <a:spcAft>
                          <a:spcPts val="0"/>
                        </a:spcAft>
                      </a:pPr>
                      <a:r>
                        <a:rPr lang="en-US" sz="1400" b="1" kern="1200" dirty="0" smtClean="0">
                          <a:solidFill>
                            <a:schemeClr val="bg1"/>
                          </a:solidFill>
                          <a:latin typeface="Cambria" pitchFamily="18" charset="0"/>
                          <a:ea typeface="Calibri"/>
                          <a:cs typeface="Times New Roman"/>
                        </a:rPr>
                        <a:t>Guidance </a:t>
                      </a:r>
                    </a:p>
                    <a:p>
                      <a:pPr marL="0" marR="0" algn="r" defTabSz="914400" rtl="0" eaLnBrk="1" latinLnBrk="0" hangingPunct="1">
                        <a:lnSpc>
                          <a:spcPct val="115000"/>
                        </a:lnSpc>
                        <a:spcBef>
                          <a:spcPts val="0"/>
                        </a:spcBef>
                        <a:spcAft>
                          <a:spcPts val="0"/>
                        </a:spcAft>
                      </a:pPr>
                      <a:r>
                        <a:rPr lang="en-US" sz="1400" b="1" kern="1200" dirty="0" smtClean="0">
                          <a:solidFill>
                            <a:schemeClr val="bg1"/>
                          </a:solidFill>
                          <a:latin typeface="Cambria" pitchFamily="18" charset="0"/>
                          <a:ea typeface="Calibri"/>
                          <a:cs typeface="Times New Roman"/>
                        </a:rPr>
                        <a:t>Institute </a:t>
                      </a:r>
                      <a:endParaRPr lang="en-US" sz="1400" b="1" kern="1200"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BIBF,</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Kingdom</a:t>
                      </a:r>
                      <a:r>
                        <a:rPr lang="en-US" sz="1400" b="1" baseline="0" dirty="0" smtClean="0">
                          <a:solidFill>
                            <a:schemeClr val="bg1"/>
                          </a:solidFill>
                          <a:latin typeface="Cambria" pitchFamily="18" charset="0"/>
                          <a:ea typeface="Calibri"/>
                          <a:cs typeface="Times New Roman"/>
                        </a:rPr>
                        <a:t> of Bahrain</a:t>
                      </a: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4"/>
                  </a:ext>
                </a:extLst>
              </a:tr>
            </a:tbl>
          </a:graphicData>
        </a:graphic>
      </p:graphicFrame>
      <p:sp>
        <p:nvSpPr>
          <p:cNvPr id="39" name="Text Box 9"/>
          <p:cNvSpPr txBox="1">
            <a:spLocks noChangeArrowheads="1"/>
          </p:cNvSpPr>
          <p:nvPr/>
        </p:nvSpPr>
        <p:spPr bwMode="auto">
          <a:xfrm>
            <a:off x="0" y="0"/>
            <a:ext cx="12192000" cy="838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381000" lvl="0" indent="-381000" algn="ctr">
              <a:lnSpc>
                <a:spcPct val="80000"/>
              </a:lnSpc>
              <a:spcBef>
                <a:spcPct val="20000"/>
              </a:spcBef>
            </a:pPr>
            <a:r>
              <a:rPr lang="en-GB" sz="3200" b="1" dirty="0" smtClean="0">
                <a:solidFill>
                  <a:srgbClr val="FFFFFF"/>
                </a:solidFill>
                <a:latin typeface="Cambria" pitchFamily="18" charset="0"/>
                <a:cs typeface="Arial" charset="0"/>
              </a:rPr>
              <a:t>Institutes Providing Training in Islamic Banking &amp; Finance Worldwide</a:t>
            </a:r>
          </a:p>
        </p:txBody>
      </p:sp>
      <p:graphicFrame>
        <p:nvGraphicFramePr>
          <p:cNvPr id="40" name="Table 39"/>
          <p:cNvGraphicFramePr>
            <a:graphicFrameLocks noGrp="1"/>
          </p:cNvGraphicFramePr>
          <p:nvPr/>
        </p:nvGraphicFramePr>
        <p:xfrm>
          <a:off x="304800" y="914400"/>
          <a:ext cx="11582400" cy="5398704"/>
        </p:xfrm>
        <a:graphic>
          <a:graphicData uri="http://schemas.openxmlformats.org/drawingml/2006/table">
            <a:tbl>
              <a:tblPr firstRow="1" bandRow="1">
                <a:tableStyleId>{5DA37D80-6434-44D0-A028-1B22A696006F}</a:tableStyleId>
              </a:tblPr>
              <a:tblGrid>
                <a:gridCol w="386080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1042971">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Institute of Islamic</a:t>
                      </a:r>
                      <a:r>
                        <a:rPr lang="en-US" sz="1400" b="1" baseline="0" dirty="0" smtClean="0">
                          <a:solidFill>
                            <a:schemeClr val="bg1"/>
                          </a:solidFill>
                          <a:latin typeface="Cambria" pitchFamily="18" charset="0"/>
                          <a:ea typeface="Calibri"/>
                          <a:cs typeface="Times New Roman"/>
                        </a:rPr>
                        <a:t>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Banking and Finance,</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India </a:t>
                      </a: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AlHuda Centre of Islamic Banking</a:t>
                      </a:r>
                      <a:r>
                        <a:rPr lang="en-US" sz="1400" b="1" baseline="0" dirty="0" smtClean="0">
                          <a:solidFill>
                            <a:schemeClr val="bg1"/>
                          </a:solidFill>
                          <a:latin typeface="Cambria" pitchFamily="18" charset="0"/>
                          <a:ea typeface="Calibri"/>
                          <a:cs typeface="Times New Roman"/>
                        </a:rPr>
                        <a:t>  &amp; Eco</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Islamic Banking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And</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Finance</a:t>
                      </a:r>
                      <a:r>
                        <a:rPr lang="en-US" sz="1400" b="1" baseline="0" dirty="0" smtClean="0">
                          <a:solidFill>
                            <a:schemeClr val="bg1"/>
                          </a:solidFill>
                          <a:latin typeface="Cambria" pitchFamily="18" charset="0"/>
                          <a:ea typeface="Calibri"/>
                          <a:cs typeface="Times New Roman"/>
                        </a:rPr>
                        <a:t> Centre UK</a:t>
                      </a: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0"/>
                  </a:ext>
                </a:extLst>
              </a:tr>
              <a:tr h="1014428">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Ethica Institute of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Islamic Finance</a:t>
                      </a:r>
                      <a:r>
                        <a:rPr lang="en-US" sz="1400" b="1" baseline="0" dirty="0" smtClean="0">
                          <a:solidFill>
                            <a:schemeClr val="bg1"/>
                          </a:solidFill>
                          <a:latin typeface="Cambria" pitchFamily="18" charset="0"/>
                          <a:ea typeface="Calibri"/>
                          <a:cs typeface="Times New Roman"/>
                        </a:rPr>
                        <a:t> </a:t>
                      </a:r>
                      <a:endParaRPr lang="en-US" sz="1400" b="1" dirty="0" smtClean="0">
                        <a:solidFill>
                          <a:schemeClr val="bg1"/>
                        </a:solidFill>
                        <a:latin typeface="Cambria" pitchFamily="18" charset="0"/>
                        <a:ea typeface="Calibri"/>
                        <a:cs typeface="Times New Roman"/>
                      </a:endParaRP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UAE</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Academy for</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International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Modern Studies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(AIMS), UK</a:t>
                      </a: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Islamic Research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and Training</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Institute (IRTI)</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Saudi Arabia </a:t>
                      </a:r>
                    </a:p>
                    <a:p>
                      <a:pPr marL="0" marR="0" algn="r">
                        <a:lnSpc>
                          <a:spcPct val="115000"/>
                        </a:lnSpc>
                        <a:spcBef>
                          <a:spcPts val="0"/>
                        </a:spcBef>
                        <a:spcAft>
                          <a:spcPts val="0"/>
                        </a:spcAft>
                      </a:pP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1"/>
                  </a:ext>
                </a:extLst>
              </a:tr>
              <a:tr h="1042971">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Institute of Islamic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Banking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and Insurance,</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UK</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Australian Centre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for Islamic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Finance,</a:t>
                      </a:r>
                      <a:r>
                        <a:rPr lang="en-US" sz="1400" b="1" baseline="0" dirty="0" smtClean="0">
                          <a:solidFill>
                            <a:schemeClr val="bg1"/>
                          </a:solidFill>
                          <a:latin typeface="Cambria" pitchFamily="18" charset="0"/>
                          <a:ea typeface="Calibri"/>
                          <a:cs typeface="Times New Roman"/>
                        </a:rPr>
                        <a:t> </a:t>
                      </a:r>
                      <a:r>
                        <a:rPr lang="en-US" sz="1400" b="1" dirty="0" smtClean="0">
                          <a:solidFill>
                            <a:schemeClr val="bg1"/>
                          </a:solidFill>
                          <a:latin typeface="Cambria" pitchFamily="18" charset="0"/>
                          <a:ea typeface="Calibri"/>
                          <a:cs typeface="Times New Roman"/>
                        </a:rPr>
                        <a:t>Australia</a:t>
                      </a: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National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Institute of Banking</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 And Finance(NIBAF),</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 </a:t>
                      </a:r>
                    </a:p>
                  </a:txBody>
                  <a:tcPr marT="0" marB="0" anchor="ctr"/>
                </a:tc>
                <a:extLst>
                  <a:ext uri="{0D108BD9-81ED-4DB2-BD59-A6C34878D82A}">
                    <a16:rowId xmlns:a16="http://schemas.microsoft.com/office/drawing/2014/main" val="10002"/>
                  </a:ext>
                </a:extLst>
              </a:tr>
              <a:tr h="1042971">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The Institute of </a:t>
                      </a: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Banker</a:t>
                      </a:r>
                      <a:r>
                        <a:rPr lang="en-US" sz="1400" b="1" baseline="0" dirty="0" smtClean="0">
                          <a:solidFill>
                            <a:schemeClr val="bg1"/>
                          </a:solidFill>
                          <a:latin typeface="Cambria" pitchFamily="18" charset="0"/>
                          <a:ea typeface="Calibri"/>
                          <a:cs typeface="Times New Roman"/>
                        </a:rPr>
                        <a:t>s Pakistan</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Centre for Islamic</a:t>
                      </a:r>
                      <a:r>
                        <a:rPr lang="en-US" sz="1400" b="1" baseline="0" dirty="0" smtClean="0">
                          <a:solidFill>
                            <a:schemeClr val="bg1"/>
                          </a:solidFill>
                          <a:latin typeface="Cambria" pitchFamily="18" charset="0"/>
                          <a:ea typeface="Calibri"/>
                          <a:cs typeface="Times New Roman"/>
                        </a:rPr>
                        <a:t> </a:t>
                      </a:r>
                    </a:p>
                    <a:p>
                      <a:pPr marL="0" marR="0" algn="r">
                        <a:lnSpc>
                          <a:spcPct val="115000"/>
                        </a:lnSpc>
                        <a:spcBef>
                          <a:spcPts val="0"/>
                        </a:spcBef>
                        <a:spcAft>
                          <a:spcPts val="0"/>
                        </a:spcAft>
                      </a:pPr>
                      <a:r>
                        <a:rPr lang="en-US" sz="1400" b="1" baseline="0" dirty="0" smtClean="0">
                          <a:solidFill>
                            <a:schemeClr val="bg1"/>
                          </a:solidFill>
                          <a:latin typeface="Cambria" pitchFamily="18" charset="0"/>
                          <a:ea typeface="Calibri"/>
                          <a:cs typeface="Times New Roman"/>
                        </a:rPr>
                        <a:t>Economics,</a:t>
                      </a:r>
                      <a:endParaRPr lang="en-US" sz="1400" b="1" dirty="0" smtClean="0">
                        <a:solidFill>
                          <a:schemeClr val="bg1"/>
                        </a:solidFill>
                        <a:latin typeface="Cambria" pitchFamily="18" charset="0"/>
                        <a:ea typeface="Calibri"/>
                        <a:cs typeface="Times New Roman"/>
                      </a:endParaRPr>
                    </a:p>
                    <a:p>
                      <a:pPr marL="0" marR="0" algn="r">
                        <a:lnSpc>
                          <a:spcPct val="115000"/>
                        </a:lnSpc>
                        <a:spcBef>
                          <a:spcPts val="0"/>
                        </a:spcBef>
                        <a:spcAft>
                          <a:spcPts val="0"/>
                        </a:spcAft>
                      </a:pPr>
                      <a:r>
                        <a:rPr lang="en-US" sz="1400" b="1" dirty="0" smtClean="0">
                          <a:solidFill>
                            <a:schemeClr val="bg1"/>
                          </a:solidFill>
                          <a:latin typeface="Cambria" pitchFamily="18" charset="0"/>
                          <a:ea typeface="Calibri"/>
                          <a:cs typeface="Times New Roman"/>
                        </a:rPr>
                        <a:t>Pakistan</a:t>
                      </a:r>
                      <a:endParaRPr lang="en-US" sz="1400" b="1"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International Institute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of Islamic </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Finance, INC.</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Malaysia</a:t>
                      </a: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3"/>
                  </a:ext>
                </a:extLst>
              </a:tr>
              <a:tr h="1042971">
                <a:tc>
                  <a:txBody>
                    <a:bodyPr/>
                    <a:lstStyle/>
                    <a:p>
                      <a:pPr algn="r"/>
                      <a:r>
                        <a:rPr lang="en-US" sz="1400" b="1" kern="1200" dirty="0" smtClean="0">
                          <a:solidFill>
                            <a:schemeClr val="bg1"/>
                          </a:solidFill>
                          <a:latin typeface="Cambria" pitchFamily="18" charset="0"/>
                          <a:ea typeface="+mn-ea"/>
                          <a:cs typeface="+mn-cs"/>
                        </a:rPr>
                        <a:t>INCEIF, The Global </a:t>
                      </a:r>
                    </a:p>
                    <a:p>
                      <a:pPr algn="r"/>
                      <a:r>
                        <a:rPr lang="en-US" sz="1400" b="1" kern="1200" dirty="0" smtClean="0">
                          <a:solidFill>
                            <a:schemeClr val="bg1"/>
                          </a:solidFill>
                          <a:latin typeface="Cambria" pitchFamily="18" charset="0"/>
                          <a:ea typeface="+mn-ea"/>
                          <a:cs typeface="+mn-cs"/>
                        </a:rPr>
                        <a:t>University of </a:t>
                      </a:r>
                    </a:p>
                    <a:p>
                      <a:pPr algn="r"/>
                      <a:r>
                        <a:rPr lang="en-US" sz="1400" b="1" kern="1200" dirty="0" smtClean="0">
                          <a:solidFill>
                            <a:schemeClr val="bg1"/>
                          </a:solidFill>
                          <a:latin typeface="Cambria" pitchFamily="18" charset="0"/>
                          <a:ea typeface="+mn-ea"/>
                          <a:cs typeface="+mn-cs"/>
                        </a:rPr>
                        <a:t>Islamic Finance,</a:t>
                      </a:r>
                    </a:p>
                    <a:p>
                      <a:pPr algn="r"/>
                      <a:r>
                        <a:rPr lang="en-US" sz="1400" b="1" kern="1200" dirty="0" smtClean="0">
                          <a:solidFill>
                            <a:schemeClr val="bg1"/>
                          </a:solidFill>
                          <a:latin typeface="Cambria" pitchFamily="18" charset="0"/>
                          <a:ea typeface="+mn-ea"/>
                          <a:cs typeface="+mn-cs"/>
                        </a:rPr>
                        <a:t>Malaysia </a:t>
                      </a:r>
                    </a:p>
                  </a:txBody>
                  <a:tcPr marT="0" marB="0" anchor="ctr"/>
                </a:tc>
                <a:tc>
                  <a:txBody>
                    <a:bodyPr/>
                    <a:lstStyle/>
                    <a:p>
                      <a:pPr marL="0" marR="0" algn="r" defTabSz="914400" rtl="0" eaLnBrk="1" latinLnBrk="0" hangingPunct="1">
                        <a:lnSpc>
                          <a:spcPct val="115000"/>
                        </a:lnSpc>
                        <a:spcBef>
                          <a:spcPts val="0"/>
                        </a:spcBef>
                        <a:spcAft>
                          <a:spcPts val="0"/>
                        </a:spcAft>
                      </a:pPr>
                      <a:r>
                        <a:rPr lang="en-US" sz="1400" b="1" kern="1200" dirty="0" smtClean="0">
                          <a:solidFill>
                            <a:schemeClr val="bg1"/>
                          </a:solidFill>
                          <a:latin typeface="Cambria" pitchFamily="18" charset="0"/>
                          <a:ea typeface="Calibri"/>
                          <a:cs typeface="Times New Roman"/>
                        </a:rPr>
                        <a:t>Guidance </a:t>
                      </a:r>
                    </a:p>
                    <a:p>
                      <a:pPr marL="0" marR="0" algn="r" defTabSz="914400" rtl="0" eaLnBrk="1" latinLnBrk="0" hangingPunct="1">
                        <a:lnSpc>
                          <a:spcPct val="115000"/>
                        </a:lnSpc>
                        <a:spcBef>
                          <a:spcPts val="0"/>
                        </a:spcBef>
                        <a:spcAft>
                          <a:spcPts val="0"/>
                        </a:spcAft>
                      </a:pPr>
                      <a:r>
                        <a:rPr lang="en-US" sz="1400" b="1" kern="1200" dirty="0" smtClean="0">
                          <a:solidFill>
                            <a:schemeClr val="bg1"/>
                          </a:solidFill>
                          <a:latin typeface="Cambria" pitchFamily="18" charset="0"/>
                          <a:ea typeface="Calibri"/>
                          <a:cs typeface="Times New Roman"/>
                        </a:rPr>
                        <a:t>Institute </a:t>
                      </a:r>
                      <a:endParaRPr lang="en-US" sz="1400" b="1" kern="1200" dirty="0">
                        <a:solidFill>
                          <a:schemeClr val="bg1"/>
                        </a:solidFill>
                        <a:latin typeface="Cambria" pitchFamily="18" charset="0"/>
                        <a:ea typeface="Calibri"/>
                        <a:cs typeface="Times New Roman"/>
                      </a:endParaRPr>
                    </a:p>
                  </a:txBody>
                  <a:tcPr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BIBF,</a:t>
                      </a:r>
                    </a:p>
                    <a:p>
                      <a:pPr marL="0" marR="0" indent="0" algn="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bg1"/>
                          </a:solidFill>
                          <a:latin typeface="Cambria" pitchFamily="18" charset="0"/>
                          <a:ea typeface="Calibri"/>
                          <a:cs typeface="Times New Roman"/>
                        </a:rPr>
                        <a:t>Kingdom</a:t>
                      </a:r>
                      <a:r>
                        <a:rPr lang="en-US" sz="1400" b="1" baseline="0" dirty="0" smtClean="0">
                          <a:solidFill>
                            <a:schemeClr val="bg1"/>
                          </a:solidFill>
                          <a:latin typeface="Cambria" pitchFamily="18" charset="0"/>
                          <a:ea typeface="Calibri"/>
                          <a:cs typeface="Times New Roman"/>
                        </a:rPr>
                        <a:t> of Bahrain</a:t>
                      </a:r>
                      <a:endParaRPr lang="en-US" sz="1400" b="1" dirty="0">
                        <a:solidFill>
                          <a:schemeClr val="bg1"/>
                        </a:solidFill>
                        <a:latin typeface="Cambria" pitchFamily="18" charset="0"/>
                        <a:ea typeface="Calibri"/>
                        <a:cs typeface="Times New Roman"/>
                      </a:endParaRPr>
                    </a:p>
                  </a:txBody>
                  <a:tcPr marT="0" marB="0" anchor="ctr"/>
                </a:tc>
                <a:extLst>
                  <a:ext uri="{0D108BD9-81ED-4DB2-BD59-A6C34878D82A}">
                    <a16:rowId xmlns:a16="http://schemas.microsoft.com/office/drawing/2014/main" val="10004"/>
                  </a:ext>
                </a:extLst>
              </a:tr>
            </a:tbl>
          </a:graphicData>
        </a:graphic>
      </p:graphicFrame>
      <p:pic>
        <p:nvPicPr>
          <p:cNvPr id="41" name="Picture 3"/>
          <p:cNvPicPr>
            <a:picLocks noChangeAspect="1" noChangeArrowheads="1"/>
          </p:cNvPicPr>
          <p:nvPr/>
        </p:nvPicPr>
        <p:blipFill>
          <a:blip r:embed="rId3"/>
          <a:srcRect/>
          <a:stretch>
            <a:fillRect/>
          </a:stretch>
        </p:blipFill>
        <p:spPr bwMode="auto">
          <a:xfrm>
            <a:off x="609600" y="1117228"/>
            <a:ext cx="812800" cy="635373"/>
          </a:xfrm>
          <a:prstGeom prst="rect">
            <a:avLst/>
          </a:prstGeom>
          <a:noFill/>
          <a:ln w="9525">
            <a:noFill/>
            <a:miter lim="800000"/>
            <a:headEnd/>
            <a:tailEnd/>
          </a:ln>
          <a:effectLst/>
        </p:spPr>
      </p:pic>
      <p:pic>
        <p:nvPicPr>
          <p:cNvPr id="42" name="Picture 5"/>
          <p:cNvPicPr>
            <a:picLocks noChangeAspect="1" noChangeArrowheads="1"/>
          </p:cNvPicPr>
          <p:nvPr/>
        </p:nvPicPr>
        <p:blipFill>
          <a:blip r:embed="rId4"/>
          <a:srcRect/>
          <a:stretch>
            <a:fillRect/>
          </a:stretch>
        </p:blipFill>
        <p:spPr bwMode="auto">
          <a:xfrm>
            <a:off x="4572001" y="5410200"/>
            <a:ext cx="1920964" cy="529750"/>
          </a:xfrm>
          <a:prstGeom prst="rect">
            <a:avLst/>
          </a:prstGeom>
          <a:noFill/>
          <a:ln w="9525">
            <a:noFill/>
            <a:miter lim="800000"/>
            <a:headEnd/>
            <a:tailEnd/>
          </a:ln>
          <a:effectLst/>
        </p:spPr>
      </p:pic>
      <p:pic>
        <p:nvPicPr>
          <p:cNvPr id="43" name="Picture 6"/>
          <p:cNvPicPr>
            <a:picLocks noChangeAspect="1" noChangeArrowheads="1"/>
          </p:cNvPicPr>
          <p:nvPr/>
        </p:nvPicPr>
        <p:blipFill>
          <a:blip r:embed="rId5"/>
          <a:srcRect/>
          <a:stretch>
            <a:fillRect/>
          </a:stretch>
        </p:blipFill>
        <p:spPr bwMode="auto">
          <a:xfrm>
            <a:off x="8331202" y="1143001"/>
            <a:ext cx="1422399" cy="529705"/>
          </a:xfrm>
          <a:prstGeom prst="rect">
            <a:avLst/>
          </a:prstGeom>
          <a:noFill/>
          <a:ln w="9525">
            <a:noFill/>
            <a:miter lim="800000"/>
            <a:headEnd/>
            <a:tailEnd/>
          </a:ln>
          <a:effectLst/>
        </p:spPr>
      </p:pic>
      <p:pic>
        <p:nvPicPr>
          <p:cNvPr id="44" name="Picture 8" descr="C:\Documents and Settings\AMINA SIDDIQI\Desktop\ethica1.gif"/>
          <p:cNvPicPr>
            <a:picLocks noChangeAspect="1" noChangeArrowheads="1"/>
          </p:cNvPicPr>
          <p:nvPr/>
        </p:nvPicPr>
        <p:blipFill>
          <a:blip r:embed="rId6"/>
          <a:srcRect/>
          <a:stretch>
            <a:fillRect/>
          </a:stretch>
        </p:blipFill>
        <p:spPr bwMode="auto">
          <a:xfrm>
            <a:off x="406401" y="2362200"/>
            <a:ext cx="1757799" cy="414338"/>
          </a:xfrm>
          <a:prstGeom prst="rect">
            <a:avLst/>
          </a:prstGeom>
          <a:noFill/>
        </p:spPr>
      </p:pic>
      <p:pic>
        <p:nvPicPr>
          <p:cNvPr id="45" name="Picture 10"/>
          <p:cNvPicPr>
            <a:picLocks noChangeAspect="1" noChangeArrowheads="1"/>
          </p:cNvPicPr>
          <p:nvPr/>
        </p:nvPicPr>
        <p:blipFill>
          <a:blip r:embed="rId7"/>
          <a:srcRect r="72743" b="5882"/>
          <a:stretch>
            <a:fillRect/>
          </a:stretch>
        </p:blipFill>
        <p:spPr bwMode="auto">
          <a:xfrm>
            <a:off x="711200" y="3276600"/>
            <a:ext cx="812800" cy="762000"/>
          </a:xfrm>
          <a:prstGeom prst="rect">
            <a:avLst/>
          </a:prstGeom>
          <a:noFill/>
          <a:ln w="9525">
            <a:noFill/>
            <a:miter lim="800000"/>
            <a:headEnd/>
            <a:tailEnd/>
          </a:ln>
          <a:effectLst/>
        </p:spPr>
      </p:pic>
      <p:pic>
        <p:nvPicPr>
          <p:cNvPr id="46" name="Picture 11"/>
          <p:cNvPicPr>
            <a:picLocks noChangeAspect="1" noChangeArrowheads="1"/>
          </p:cNvPicPr>
          <p:nvPr/>
        </p:nvPicPr>
        <p:blipFill>
          <a:blip r:embed="rId8"/>
          <a:srcRect/>
          <a:stretch>
            <a:fillRect/>
          </a:stretch>
        </p:blipFill>
        <p:spPr bwMode="auto">
          <a:xfrm>
            <a:off x="4368800" y="3505202"/>
            <a:ext cx="1594755" cy="457199"/>
          </a:xfrm>
          <a:prstGeom prst="rect">
            <a:avLst/>
          </a:prstGeom>
          <a:noFill/>
          <a:ln w="9525">
            <a:noFill/>
            <a:miter lim="800000"/>
            <a:headEnd/>
            <a:tailEnd/>
          </a:ln>
          <a:effectLst/>
        </p:spPr>
      </p:pic>
      <p:pic>
        <p:nvPicPr>
          <p:cNvPr id="47" name="Picture 12"/>
          <p:cNvPicPr>
            <a:picLocks noChangeAspect="1" noChangeArrowheads="1"/>
          </p:cNvPicPr>
          <p:nvPr/>
        </p:nvPicPr>
        <p:blipFill>
          <a:blip r:embed="rId9"/>
          <a:srcRect/>
          <a:stretch>
            <a:fillRect/>
          </a:stretch>
        </p:blipFill>
        <p:spPr bwMode="auto">
          <a:xfrm>
            <a:off x="8343901" y="3352801"/>
            <a:ext cx="901700" cy="683469"/>
          </a:xfrm>
          <a:prstGeom prst="rect">
            <a:avLst/>
          </a:prstGeom>
          <a:noFill/>
          <a:ln w="9525">
            <a:noFill/>
            <a:miter lim="800000"/>
            <a:headEnd/>
            <a:tailEnd/>
          </a:ln>
          <a:effectLst/>
        </p:spPr>
      </p:pic>
      <p:pic>
        <p:nvPicPr>
          <p:cNvPr id="48" name="Picture 13"/>
          <p:cNvPicPr>
            <a:picLocks noChangeAspect="1" noChangeArrowheads="1"/>
          </p:cNvPicPr>
          <p:nvPr/>
        </p:nvPicPr>
        <p:blipFill>
          <a:blip r:embed="rId10"/>
          <a:srcRect r="77491"/>
          <a:stretch>
            <a:fillRect/>
          </a:stretch>
        </p:blipFill>
        <p:spPr bwMode="auto">
          <a:xfrm>
            <a:off x="812800" y="4419600"/>
            <a:ext cx="711200" cy="633352"/>
          </a:xfrm>
          <a:prstGeom prst="rect">
            <a:avLst/>
          </a:prstGeom>
          <a:noFill/>
          <a:ln w="9525">
            <a:noFill/>
            <a:miter lim="800000"/>
            <a:headEnd/>
            <a:tailEnd/>
          </a:ln>
          <a:effectLst/>
        </p:spPr>
      </p:pic>
      <p:pic>
        <p:nvPicPr>
          <p:cNvPr id="49" name="Picture 15"/>
          <p:cNvPicPr>
            <a:picLocks noChangeAspect="1" noChangeArrowheads="1"/>
          </p:cNvPicPr>
          <p:nvPr/>
        </p:nvPicPr>
        <p:blipFill>
          <a:blip r:embed="rId11"/>
          <a:srcRect l="74472"/>
          <a:stretch>
            <a:fillRect/>
          </a:stretch>
        </p:blipFill>
        <p:spPr bwMode="auto">
          <a:xfrm>
            <a:off x="4470401" y="4419601"/>
            <a:ext cx="772644" cy="682701"/>
          </a:xfrm>
          <a:prstGeom prst="rect">
            <a:avLst/>
          </a:prstGeom>
          <a:noFill/>
          <a:ln w="9525">
            <a:noFill/>
            <a:miter lim="800000"/>
            <a:headEnd/>
            <a:tailEnd/>
          </a:ln>
          <a:effectLst/>
        </p:spPr>
      </p:pic>
      <p:pic>
        <p:nvPicPr>
          <p:cNvPr id="50" name="Picture 49"/>
          <p:cNvPicPr/>
          <p:nvPr/>
        </p:nvPicPr>
        <p:blipFill>
          <a:blip r:embed="rId12"/>
          <a:srcRect/>
          <a:stretch>
            <a:fillRect/>
          </a:stretch>
        </p:blipFill>
        <p:spPr bwMode="auto">
          <a:xfrm>
            <a:off x="4368800" y="2179320"/>
            <a:ext cx="1320800" cy="792480"/>
          </a:xfrm>
          <a:prstGeom prst="rect">
            <a:avLst/>
          </a:prstGeom>
          <a:noFill/>
          <a:ln w="9525">
            <a:noFill/>
            <a:miter lim="800000"/>
            <a:headEnd/>
            <a:tailEnd/>
          </a:ln>
          <a:effectLst/>
        </p:spPr>
      </p:pic>
      <p:pic>
        <p:nvPicPr>
          <p:cNvPr id="51" name="Picture 50"/>
          <p:cNvPicPr/>
          <p:nvPr/>
        </p:nvPicPr>
        <p:blipFill>
          <a:blip r:embed="rId13"/>
          <a:srcRect/>
          <a:stretch>
            <a:fillRect/>
          </a:stretch>
        </p:blipFill>
        <p:spPr bwMode="auto">
          <a:xfrm>
            <a:off x="8331200" y="2209800"/>
            <a:ext cx="914400" cy="762000"/>
          </a:xfrm>
          <a:prstGeom prst="rect">
            <a:avLst/>
          </a:prstGeom>
          <a:noFill/>
          <a:ln w="9525">
            <a:noFill/>
            <a:miter lim="800000"/>
            <a:headEnd/>
            <a:tailEnd/>
          </a:ln>
          <a:effectLst/>
        </p:spPr>
      </p:pic>
      <p:pic>
        <p:nvPicPr>
          <p:cNvPr id="52" name="Picture 2"/>
          <p:cNvPicPr>
            <a:picLocks noChangeAspect="1" noChangeArrowheads="1"/>
          </p:cNvPicPr>
          <p:nvPr/>
        </p:nvPicPr>
        <p:blipFill>
          <a:blip r:embed="rId14"/>
          <a:srcRect/>
          <a:stretch>
            <a:fillRect/>
          </a:stretch>
        </p:blipFill>
        <p:spPr bwMode="auto">
          <a:xfrm>
            <a:off x="8432801" y="4419600"/>
            <a:ext cx="774700" cy="628650"/>
          </a:xfrm>
          <a:prstGeom prst="rect">
            <a:avLst/>
          </a:prstGeom>
          <a:noFill/>
          <a:ln w="9525">
            <a:noFill/>
            <a:miter lim="800000"/>
            <a:headEnd/>
            <a:tailEnd/>
          </a:ln>
          <a:effectLst/>
        </p:spPr>
      </p:pic>
      <p:pic>
        <p:nvPicPr>
          <p:cNvPr id="53" name="Picture 52"/>
          <p:cNvPicPr/>
          <p:nvPr/>
        </p:nvPicPr>
        <p:blipFill>
          <a:blip r:embed="rId15"/>
          <a:srcRect/>
          <a:stretch>
            <a:fillRect/>
          </a:stretch>
        </p:blipFill>
        <p:spPr bwMode="auto">
          <a:xfrm>
            <a:off x="8229600" y="5486400"/>
            <a:ext cx="1422400" cy="512944"/>
          </a:xfrm>
          <a:prstGeom prst="rect">
            <a:avLst/>
          </a:prstGeom>
          <a:noFill/>
          <a:ln w="9525">
            <a:noFill/>
            <a:miter lim="800000"/>
            <a:headEnd/>
            <a:tailEnd/>
          </a:ln>
          <a:effectLst/>
        </p:spPr>
      </p:pic>
      <p:pic>
        <p:nvPicPr>
          <p:cNvPr id="54" name="Picture 4"/>
          <p:cNvPicPr>
            <a:picLocks noChangeAspect="1" noChangeArrowheads="1"/>
          </p:cNvPicPr>
          <p:nvPr/>
        </p:nvPicPr>
        <p:blipFill>
          <a:blip r:embed="rId16"/>
          <a:srcRect/>
          <a:stretch>
            <a:fillRect/>
          </a:stretch>
        </p:blipFill>
        <p:spPr bwMode="auto">
          <a:xfrm>
            <a:off x="521730" y="5562600"/>
            <a:ext cx="1510271" cy="381000"/>
          </a:xfrm>
          <a:prstGeom prst="rect">
            <a:avLst/>
          </a:prstGeom>
          <a:noFill/>
          <a:ln w="9525">
            <a:noFill/>
            <a:miter lim="800000"/>
            <a:headEnd/>
            <a:tailEnd/>
          </a:ln>
          <a:effectLst/>
        </p:spPr>
      </p:pic>
      <p:pic>
        <p:nvPicPr>
          <p:cNvPr id="55" name="Picture 2" descr="D:\Muhammad Zubair\Publications\logo and Banners\AlHuda CIBE Logo.JPG"/>
          <p:cNvPicPr>
            <a:picLocks noChangeAspect="1" noChangeArrowheads="1"/>
          </p:cNvPicPr>
          <p:nvPr/>
        </p:nvPicPr>
        <p:blipFill>
          <a:blip r:embed="rId17" cstate="print"/>
          <a:srcRect/>
          <a:stretch>
            <a:fillRect/>
          </a:stretch>
        </p:blipFill>
        <p:spPr bwMode="auto">
          <a:xfrm>
            <a:off x="4368801" y="914400"/>
            <a:ext cx="1086556" cy="1000126"/>
          </a:xfrm>
          <a:prstGeom prst="rect">
            <a:avLst/>
          </a:prstGeom>
          <a:noFill/>
        </p:spPr>
      </p:pic>
      <p:sp>
        <p:nvSpPr>
          <p:cNvPr id="21" name="TextBox 20"/>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Dgs"/>
          <p:cNvPicPr>
            <a:picLocks noChangeAspect="1" noChangeArrowheads="1"/>
          </p:cNvPicPr>
          <p:nvPr/>
        </p:nvPicPr>
        <p:blipFill>
          <a:blip r:embed="rId2"/>
          <a:srcRect/>
          <a:stretch>
            <a:fillRect/>
          </a:stretch>
        </p:blipFill>
        <p:spPr bwMode="auto">
          <a:xfrm>
            <a:off x="0" y="-9053"/>
            <a:ext cx="12192000" cy="6857999"/>
          </a:xfrm>
          <a:prstGeom prst="rect">
            <a:avLst/>
          </a:prstGeom>
          <a:noFill/>
        </p:spPr>
      </p:pic>
    </p:spTree>
    <p:extLst>
      <p:ext uri="{BB962C8B-B14F-4D97-AF65-F5344CB8AC3E}">
        <p14:creationId xmlns:p14="http://schemas.microsoft.com/office/powerpoint/2010/main" val="1119707266"/>
      </p:ext>
    </p:extLst>
  </p:cSld>
  <p:clrMapOvr>
    <a:masterClrMapping/>
  </p:clrMapOvr>
  <mc:AlternateContent xmlns:mc="http://schemas.openxmlformats.org/markup-compatibility/2006" xmlns:p14="http://schemas.microsoft.com/office/powerpoint/2010/main">
    <mc:Choice Requires="p14">
      <p:transition spd="slow" p14:dur="2000" advTm="24919"/>
    </mc:Choice>
    <mc:Fallback xmlns="">
      <p:transition spd="slow" advTm="2491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chemeClr val="accent4"/>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 faced by Islamic Finance Industry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809872" y="1752399"/>
            <a:ext cx="9084036" cy="3772508"/>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Misconception</a:t>
            </a:r>
          </a:p>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Non – Availability of Shariah Compliant Sources of Funds and Shariah Compliant Structure. </a:t>
            </a:r>
            <a:endParaRPr lang="en-GB" sz="2400" dirty="0" smtClean="0">
              <a:solidFill>
                <a:schemeClr val="accent4"/>
              </a:solidFill>
              <a:latin typeface="Calibri" panose="020F0502020204030204"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Need to develop a uniform regulatory and legal framework.</a:t>
            </a:r>
          </a:p>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Lack of Quality HR</a:t>
            </a:r>
          </a:p>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Standardization of the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Reluctance in Research &amp; Implementation</a:t>
            </a: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Development of Shairah Expertise.</a:t>
            </a: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Overall Economy Situation.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6" name="TextBox 5"/>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06161653"/>
      </p:ext>
    </p:extLst>
  </p:cSld>
  <p:clrMapOvr>
    <a:masterClrMapping/>
  </p:clrMapOvr>
  <mc:AlternateContent xmlns:mc="http://schemas.openxmlformats.org/markup-compatibility/2006" xmlns:p14="http://schemas.microsoft.com/office/powerpoint/2010/main">
    <mc:Choice Requires="p14">
      <p:transition spd="slow" p14:dur="2000" advTm="18996"/>
    </mc:Choice>
    <mc:Fallback xmlns="">
      <p:transition spd="slow" advTm="1899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chemeClr val="accent4"/>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668562" y="1633113"/>
            <a:ext cx="8596312" cy="4839786"/>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Regional Positioning</a:t>
            </a: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HR replacement opportunities. </a:t>
            </a: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Emerging Trends/Awareness </a:t>
            </a: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Central Asia is Emerging Market</a:t>
            </a:r>
          </a:p>
          <a:p>
            <a:pPr marL="320040" indent="-320040" fontAlgn="auto">
              <a:lnSpc>
                <a:spcPct val="80000"/>
              </a:lnSpc>
              <a:spcBef>
                <a:spcPts val="700"/>
              </a:spcBef>
              <a:spcAft>
                <a:spcPts val="0"/>
              </a:spcAft>
              <a:buClr>
                <a:schemeClr val="accent2"/>
              </a:buClr>
              <a:buSzPct val="60000"/>
              <a:buFont typeface="Wingdings"/>
              <a:buChar char=""/>
              <a:defRPr/>
            </a:pPr>
            <a:r>
              <a:rPr lang="en-GB" sz="2400" dirty="0" smtClean="0">
                <a:solidFill>
                  <a:schemeClr val="accent4"/>
                </a:solidFill>
                <a:latin typeface="Calibri" panose="020F0502020204030204" pitchFamily="34" charset="0"/>
              </a:rPr>
              <a:t>Expansion of Market where the Conventional Finance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Social Welfare and Financial Inclusion. </a:t>
            </a:r>
          </a:p>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Emerging Concept of saving</a:t>
            </a:r>
          </a:p>
          <a:p>
            <a:pPr marL="320040" indent="-320040" fontAlgn="auto">
              <a:lnSpc>
                <a:spcPct val="80000"/>
              </a:lnSpc>
              <a:spcBef>
                <a:spcPts val="700"/>
              </a:spcBef>
              <a:spcAft>
                <a:spcPts val="0"/>
              </a:spcAft>
              <a:buClr>
                <a:schemeClr val="accent2"/>
              </a:buClr>
              <a:buSzPct val="60000"/>
              <a:buFont typeface="Wingdings"/>
              <a:buChar char=""/>
              <a:defRPr/>
            </a:pPr>
            <a:r>
              <a:rPr lang="en-US" sz="2400" dirty="0" smtClean="0">
                <a:solidFill>
                  <a:schemeClr val="accent4"/>
                </a:solidFill>
                <a:latin typeface="Calibri" panose="020F0502020204030204" pitchFamily="34" charset="0"/>
              </a:rPr>
              <a:t>Islamic Banking and Finance is emerging in South Asia, Central Asia &amp; MENA region which will strengthened the other regional markets effectively.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6" name="TextBox 5"/>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119707266"/>
      </p:ext>
    </p:extLst>
  </p:cSld>
  <p:clrMapOvr>
    <a:masterClrMapping/>
  </p:clrMapOvr>
  <mc:AlternateContent xmlns:mc="http://schemas.openxmlformats.org/markup-compatibility/2006" xmlns:p14="http://schemas.microsoft.com/office/powerpoint/2010/main">
    <mc:Choice Requires="p14">
      <p:transition spd="slow" p14:dur="2000" advTm="24919"/>
    </mc:Choice>
    <mc:Fallback xmlns="">
      <p:transition spd="slow" advTm="2491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01" name="Group 53"/>
          <p:cNvGraphicFramePr>
            <a:graphicFrameLocks noGrp="1"/>
          </p:cNvGraphicFramePr>
          <p:nvPr>
            <p:ph sz="half" idx="1"/>
            <p:extLst>
              <p:ext uri="{D42A27DB-BD31-4B8C-83A1-F6EECF244321}">
                <p14:modId xmlns:p14="http://schemas.microsoft.com/office/powerpoint/2010/main" val="2752059281"/>
              </p:ext>
            </p:extLst>
          </p:nvPr>
        </p:nvGraphicFramePr>
        <p:xfrm>
          <a:off x="945732" y="1607848"/>
          <a:ext cx="10317708" cy="5250152"/>
        </p:xfrm>
        <a:graphic>
          <a:graphicData uri="http://schemas.openxmlformats.org/drawingml/2006/table">
            <a:tbl>
              <a:tblPr/>
              <a:tblGrid>
                <a:gridCol w="5158854">
                  <a:extLst>
                    <a:ext uri="{9D8B030D-6E8A-4147-A177-3AD203B41FA5}">
                      <a16:colId xmlns:a16="http://schemas.microsoft.com/office/drawing/2014/main" val="20000"/>
                    </a:ext>
                  </a:extLst>
                </a:gridCol>
                <a:gridCol w="5158854">
                  <a:extLst>
                    <a:ext uri="{9D8B030D-6E8A-4147-A177-3AD203B41FA5}">
                      <a16:colId xmlns:a16="http://schemas.microsoft.com/office/drawing/2014/main" val="20001"/>
                    </a:ext>
                  </a:extLst>
                </a:gridCol>
              </a:tblGrid>
              <a:tr h="7272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Functions and operations are based on fully man made principles</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Functions and operations are based on Sharia’h principles</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38347">
                <a:tc>
                  <a:txBody>
                    <a:bodyPr/>
                    <a:lstStyle/>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Investor is assured of pre-determined rate of interest</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Promote risk-sharing between provider of capital (investor) and user of funds (entrepreneurs)</a:t>
                      </a:r>
                    </a:p>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72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Aim at maximising profit without any restrictions</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Aim at maximising profit but subject to Sharia'h restrictions</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879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Creditor-Debtor relationship</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Partners, investor and traders, buyer or seller relationship</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6573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Based on money trading. Money is a medium of exchange and not a commodity</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itchFamily="34" charset="0"/>
                        <a:buNone/>
                        <a:tabLst/>
                      </a:pPr>
                      <a:r>
                        <a:rPr kumimoji="0" lang="en-GB" sz="2000" b="0" i="0" u="none" strike="noStrike" cap="none" normalizeH="0" baseline="0" dirty="0" smtClean="0">
                          <a:ln>
                            <a:noFill/>
                          </a:ln>
                          <a:solidFill>
                            <a:schemeClr val="bg1"/>
                          </a:solidFill>
                          <a:effectLst/>
                          <a:latin typeface="Calibri" panose="020F0502020204030204" pitchFamily="34" charset="0"/>
                        </a:rPr>
                        <a:t>Encourage asset-based financing and based on commodity trading &amp; Services</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9278" name="Text Box 30"/>
          <p:cNvSpPr txBox="1">
            <a:spLocks noChangeArrowheads="1"/>
          </p:cNvSpPr>
          <p:nvPr/>
        </p:nvSpPr>
        <p:spPr bwMode="auto">
          <a:xfrm>
            <a:off x="10566400" y="5867401"/>
            <a:ext cx="1016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
        <p:nvSpPr>
          <p:cNvPr id="4" name="TextBox 3"/>
          <p:cNvSpPr txBox="1"/>
          <p:nvPr/>
        </p:nvSpPr>
        <p:spPr>
          <a:xfrm>
            <a:off x="6735651" y="564040"/>
            <a:ext cx="325835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solidFill>
                  <a:schemeClr val="bg1"/>
                </a:solidFill>
                <a:latin typeface="Calibri" panose="020F0502020204030204" pitchFamily="34" charset="0"/>
              </a:rPr>
              <a:t>     Islamic Banking</a:t>
            </a:r>
            <a:endParaRPr lang="en-US" sz="2800" dirty="0">
              <a:solidFill>
                <a:schemeClr val="bg1"/>
              </a:solidFill>
              <a:latin typeface="Calibri" panose="020F0502020204030204" pitchFamily="34" charset="0"/>
            </a:endParaRPr>
          </a:p>
        </p:txBody>
      </p:sp>
      <p:sp>
        <p:nvSpPr>
          <p:cNvPr id="5" name="TextBox 4"/>
          <p:cNvSpPr txBox="1"/>
          <p:nvPr/>
        </p:nvSpPr>
        <p:spPr>
          <a:xfrm>
            <a:off x="1378039" y="600046"/>
            <a:ext cx="368335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solidFill>
                  <a:schemeClr val="bg1"/>
                </a:solidFill>
                <a:latin typeface="Calibri" panose="020F0502020204030204" pitchFamily="34" charset="0"/>
              </a:rPr>
              <a:t>  Conventional Banking</a:t>
            </a:r>
            <a:endParaRPr lang="en-US" sz="2800" dirty="0">
              <a:solidFill>
                <a:schemeClr val="bg1"/>
              </a:solidFill>
              <a:latin typeface="Calibri" panose="020F050202020403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8" name="TextBox 7"/>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4"/>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Why Islamic Banking and Finance necessary?</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7" y="1155699"/>
            <a:ext cx="9428828" cy="53990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20040" indent="-320040" fontAlgn="auto">
              <a:lnSpc>
                <a:spcPct val="80000"/>
              </a:lnSpc>
              <a:spcBef>
                <a:spcPts val="700"/>
              </a:spcBef>
              <a:spcAft>
                <a:spcPts val="0"/>
              </a:spcAft>
              <a:buClr>
                <a:schemeClr val="accent2"/>
              </a:buClr>
              <a:buSzPct val="60000"/>
              <a:buNone/>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Financial Inclusion. </a:t>
            </a:r>
            <a:endParaRPr lang="en-US"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&amp; Sustainable Financial System.</a:t>
            </a: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Higher impact than Conventional Financial System. </a:t>
            </a:r>
          </a:p>
          <a:p>
            <a:pPr marL="320040" indent="-320040" fontAlgn="auto">
              <a:lnSpc>
                <a:spcPct val="8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Islamic finance is a sub-set of Islamic Economic system</a:t>
            </a:r>
          </a:p>
          <a:p>
            <a:pPr marL="320040" indent="-320040" fontAlgn="auto">
              <a:lnSpc>
                <a:spcPct val="8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Social well Being and Financial Inclusion  </a:t>
            </a:r>
          </a:p>
          <a:p>
            <a:pPr marL="320040" indent="-320040" fontAlgn="auto">
              <a:lnSpc>
                <a:spcPct val="8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Use of Fintech</a:t>
            </a:r>
          </a:p>
          <a:p>
            <a:pPr marL="320040" indent="-320040" fontAlgn="auto">
              <a:lnSpc>
                <a:spcPct val="8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Fulfillment of Sustainable Development Goals</a:t>
            </a:r>
          </a:p>
          <a:p>
            <a:pPr marL="320040" indent="-320040" fontAlgn="auto">
              <a:lnSpc>
                <a:spcPct val="8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Solution for all. </a:t>
            </a:r>
            <a:endParaRPr lang="en-GB" sz="2800" dirty="0" smtClean="0">
              <a:solidFill>
                <a:schemeClr val="bg2">
                  <a:lumMod val="50000"/>
                </a:schemeClr>
              </a:solidFill>
              <a:latin typeface="Tw Cen MT" pitchFamily="34" charset="0"/>
            </a:endParaRPr>
          </a:p>
          <a:p>
            <a:pPr marL="320040" indent="-320040">
              <a:lnSpc>
                <a:spcPct val="80000"/>
              </a:lnSpc>
              <a:spcBef>
                <a:spcPts val="700"/>
              </a:spcBef>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a:lnSpc>
                <a:spcPct val="80000"/>
              </a:lnSpc>
              <a:spcBef>
                <a:spcPts val="700"/>
              </a:spcBef>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p:txBody>
      </p:sp>
      <p:sp>
        <p:nvSpPr>
          <p:cNvPr id="6" name="Text Box 2"/>
          <p:cNvSpPr txBox="1">
            <a:spLocks noChangeArrowheads="1"/>
          </p:cNvSpPr>
          <p:nvPr/>
        </p:nvSpPr>
        <p:spPr bwMode="auto">
          <a:xfrm>
            <a:off x="1743296" y="6457890"/>
            <a:ext cx="5994399" cy="400110"/>
          </a:xfrm>
          <a:prstGeom prst="rect">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en-GB" sz="2000" b="1" i="1" dirty="0" smtClean="0"/>
              <a:t>“Assisting </a:t>
            </a:r>
            <a:r>
              <a:rPr lang="en-GB" sz="2000" b="1" i="1" dirty="0"/>
              <a:t>the poor is a pillar of </a:t>
            </a:r>
            <a:r>
              <a:rPr lang="en-GB" sz="2000" b="1" i="1" dirty="0" smtClean="0"/>
              <a:t>Islam”</a:t>
            </a:r>
            <a:endParaRPr lang="en-US" sz="2000" b="1" i="1"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Tree>
    <p:extLst>
      <p:ext uri="{BB962C8B-B14F-4D97-AF65-F5344CB8AC3E}">
        <p14:creationId xmlns:p14="http://schemas.microsoft.com/office/powerpoint/2010/main" val="4061166256"/>
      </p:ext>
    </p:extLst>
  </p:cSld>
  <p:clrMapOvr>
    <a:masterClrMapping/>
  </p:clrMapOvr>
  <mc:AlternateContent xmlns:mc="http://schemas.openxmlformats.org/markup-compatibility/2006" xmlns:p14="http://schemas.microsoft.com/office/powerpoint/2010/main">
    <mc:Choice Requires="p14">
      <p:transition spd="slow" p14:dur="2000" advTm="22130"/>
    </mc:Choice>
    <mc:Fallback xmlns="">
      <p:transition spd="slow" advTm="2213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88" name="Group 48"/>
          <p:cNvGraphicFramePr>
            <a:graphicFrameLocks noGrp="1"/>
          </p:cNvGraphicFramePr>
          <p:nvPr>
            <p:ph sz="half" idx="1"/>
            <p:extLst>
              <p:ext uri="{D42A27DB-BD31-4B8C-83A1-F6EECF244321}">
                <p14:modId xmlns:p14="http://schemas.microsoft.com/office/powerpoint/2010/main" val="3151448230"/>
              </p:ext>
            </p:extLst>
          </p:nvPr>
        </p:nvGraphicFramePr>
        <p:xfrm>
          <a:off x="683904" y="1757502"/>
          <a:ext cx="10390496" cy="4648201"/>
        </p:xfrm>
        <a:graphic>
          <a:graphicData uri="http://schemas.openxmlformats.org/drawingml/2006/table">
            <a:tbl>
              <a:tblPr/>
              <a:tblGrid>
                <a:gridCol w="5195248">
                  <a:extLst>
                    <a:ext uri="{9D8B030D-6E8A-4147-A177-3AD203B41FA5}">
                      <a16:colId xmlns:a16="http://schemas.microsoft.com/office/drawing/2014/main" val="20000"/>
                    </a:ext>
                  </a:extLst>
                </a:gridCol>
                <a:gridCol w="5195248">
                  <a:extLst>
                    <a:ext uri="{9D8B030D-6E8A-4147-A177-3AD203B41FA5}">
                      <a16:colId xmlns:a16="http://schemas.microsoft.com/office/drawing/2014/main" val="20001"/>
                    </a:ext>
                  </a:extLst>
                </a:gridCol>
              </a:tblGrid>
              <a:tr h="14081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Calibri" panose="020F0502020204030204" pitchFamily="34" charset="0"/>
                        </a:rPr>
                        <a:t>It is almost risk free banking and depositor has no risk of losing its money because interest is guaranteed.</a:t>
                      </a:r>
                      <a:endParaRPr kumimoji="0" lang="en-US" sz="2000" b="0" i="0" u="none" strike="noStrike" cap="none" normalizeH="0" baseline="0" dirty="0" smtClean="0">
                        <a:ln>
                          <a:noFill/>
                        </a:ln>
                        <a:solidFill>
                          <a:schemeClr val="bg1"/>
                        </a:solidFill>
                        <a:effectLst/>
                        <a:latin typeface="Calibri" panose="020F0502020204030204"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bg1"/>
                          </a:solidFill>
                          <a:effectLst/>
                          <a:latin typeface="Calibri" panose="020F0502020204030204" pitchFamily="34" charset="0"/>
                        </a:rPr>
                        <a:t>No right of profit if there is no risk involved. The profit and loss sharing depositor may lose money in case of loss.</a:t>
                      </a:r>
                      <a:endParaRPr kumimoji="0" lang="en-US" sz="2000" b="0" i="0" u="none" strike="noStrike" cap="none" normalizeH="0" baseline="0" smtClean="0">
                        <a:ln>
                          <a:noFill/>
                        </a:ln>
                        <a:solidFill>
                          <a:schemeClr val="bg1"/>
                        </a:solidFill>
                        <a:effectLst/>
                        <a:latin typeface="Calibri" panose="020F0502020204030204"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9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Calibri" panose="020F0502020204030204" pitchFamily="34" charset="0"/>
                        </a:rPr>
                        <a:t>It can charge additional money in case of defaulters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Calibri" panose="020F0502020204030204" pitchFamily="34" charset="0"/>
                        </a:rPr>
                        <a:t>Islamic banks have no provision to charge any extra money from the defaulters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081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Calibri" panose="020F0502020204030204" pitchFamily="34" charset="0"/>
                        </a:rPr>
                        <a:t>Very often it results in the banks own interest becoming prominent. it makes no effort to ensure growth with equity</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Calibri" panose="020F0502020204030204" pitchFamily="34" charset="0"/>
                        </a:rPr>
                        <a:t>It gives due importance to the public interest, its ultimate aim is to ensure growth with equity</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2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bg1"/>
                          </a:solidFill>
                          <a:effectLst/>
                          <a:latin typeface="Calibri" panose="020F0502020204030204" pitchFamily="34" charset="0"/>
                        </a:rPr>
                        <a:t>Do Deal in Zakat</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Calibri" panose="020F0502020204030204" pitchFamily="34" charset="0"/>
                        </a:rPr>
                        <a:t>Deal in Zakat ( Non Muslim Countries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270" name="Text Box 30"/>
          <p:cNvSpPr txBox="1">
            <a:spLocks noChangeArrowheads="1"/>
          </p:cNvSpPr>
          <p:nvPr/>
        </p:nvSpPr>
        <p:spPr bwMode="auto">
          <a:xfrm>
            <a:off x="10566400" y="5867401"/>
            <a:ext cx="1016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
        <p:nvSpPr>
          <p:cNvPr id="6" name="TextBox 5"/>
          <p:cNvSpPr txBox="1"/>
          <p:nvPr/>
        </p:nvSpPr>
        <p:spPr>
          <a:xfrm>
            <a:off x="1378039" y="600046"/>
            <a:ext cx="368335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solidFill>
                  <a:schemeClr val="bg1"/>
                </a:solidFill>
                <a:latin typeface="Calibri" panose="020F0502020204030204" pitchFamily="34" charset="0"/>
              </a:rPr>
              <a:t>  Conventional Banking</a:t>
            </a:r>
            <a:endParaRPr lang="en-US" sz="2800" dirty="0">
              <a:solidFill>
                <a:schemeClr val="bg1"/>
              </a:solidFill>
              <a:latin typeface="Calibri" panose="020F0502020204030204" pitchFamily="34" charset="0"/>
            </a:endParaRPr>
          </a:p>
        </p:txBody>
      </p:sp>
      <p:sp>
        <p:nvSpPr>
          <p:cNvPr id="7" name="TextBox 6"/>
          <p:cNvSpPr txBox="1"/>
          <p:nvPr/>
        </p:nvSpPr>
        <p:spPr>
          <a:xfrm>
            <a:off x="6748530" y="600046"/>
            <a:ext cx="325835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solidFill>
                  <a:schemeClr val="bg1"/>
                </a:solidFill>
                <a:latin typeface="Calibri" panose="020F0502020204030204" pitchFamily="34" charset="0"/>
              </a:rPr>
              <a:t>     Islamic Banking</a:t>
            </a:r>
            <a:endParaRPr lang="en-US" sz="2800" dirty="0">
              <a:solidFill>
                <a:schemeClr val="bg1"/>
              </a:solidFill>
              <a:latin typeface="Calibri" panose="020F050202020403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8" name="TextBox 7"/>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495299" y="0"/>
            <a:ext cx="8758817" cy="1167078"/>
          </a:xfrm>
          <a:prstGeom prst="rect">
            <a:avLst/>
          </a:prstGeom>
          <a:solidFill>
            <a:schemeClr val="accent4"/>
          </a:solidFill>
          <a:ln w="9525" algn="ctr">
            <a:noFill/>
            <a:miter lim="800000"/>
            <a:headEnd/>
            <a:tailEnd/>
          </a:ln>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FF"/>
                </a:solidFill>
                <a:cs typeface="Arial" charset="0"/>
              </a:rPr>
              <a:t>Factors to be considered while doing </a:t>
            </a:r>
            <a:r>
              <a:rPr lang="en-US" b="1" dirty="0" smtClean="0">
                <a:solidFill>
                  <a:srgbClr val="FFFFFF"/>
                </a:solidFill>
                <a:cs typeface="Arial" charset="0"/>
              </a:rPr>
              <a:t>Islamic Finance</a:t>
            </a:r>
            <a:endParaRPr lang="en-GB" b="1" dirty="0">
              <a:solidFill>
                <a:srgbClr val="FFFFFF"/>
              </a:solidFill>
              <a:cs typeface="Arial" charset="0"/>
            </a:endParaRPr>
          </a:p>
        </p:txBody>
      </p:sp>
      <p:sp>
        <p:nvSpPr>
          <p:cNvPr id="8" name="Line 14"/>
          <p:cNvSpPr>
            <a:spLocks noChangeShapeType="1"/>
          </p:cNvSpPr>
          <p:nvPr/>
        </p:nvSpPr>
        <p:spPr bwMode="auto">
          <a:xfrm>
            <a:off x="698500" y="1554151"/>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9" name="Rectangle 8"/>
          <p:cNvSpPr/>
          <p:nvPr/>
        </p:nvSpPr>
        <p:spPr>
          <a:xfrm>
            <a:off x="811933" y="1749570"/>
            <a:ext cx="847006" cy="369332"/>
          </a:xfrm>
          <a:prstGeom prst="rect">
            <a:avLst/>
          </a:prstGeom>
        </p:spPr>
        <p:txBody>
          <a:bodyPr wrap="square">
            <a:spAutoFit/>
          </a:bodyPr>
          <a:lstStyle/>
          <a:p>
            <a:pPr eaLnBrk="0" fontAlgn="base" hangingPunct="0">
              <a:spcBef>
                <a:spcPct val="50000"/>
              </a:spcBef>
              <a:spcAft>
                <a:spcPct val="0"/>
              </a:spcAft>
              <a:buFont typeface="Wingdings" pitchFamily="2" charset="2"/>
              <a:buNone/>
            </a:pPr>
            <a:r>
              <a:rPr lang="en-US" dirty="0" smtClean="0">
                <a:solidFill>
                  <a:srgbClr val="FF6600"/>
                </a:solidFill>
                <a:latin typeface="Book Antiqua" pitchFamily="18" charset="0"/>
                <a:cs typeface="Arial" charset="0"/>
              </a:rPr>
              <a:t>Moral</a:t>
            </a:r>
            <a:endParaRPr lang="en-US" dirty="0">
              <a:solidFill>
                <a:srgbClr val="FF6600"/>
              </a:solidFill>
              <a:latin typeface="Book Antiqua" pitchFamily="18" charset="0"/>
              <a:cs typeface="Arial" charset="0"/>
            </a:endParaRPr>
          </a:p>
        </p:txBody>
      </p:sp>
      <p:sp>
        <p:nvSpPr>
          <p:cNvPr id="10" name="Line 16"/>
          <p:cNvSpPr>
            <a:spLocks noChangeShapeType="1"/>
          </p:cNvSpPr>
          <p:nvPr/>
        </p:nvSpPr>
        <p:spPr bwMode="auto">
          <a:xfrm>
            <a:off x="1752600" y="1554151"/>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1" name="Line 18"/>
          <p:cNvSpPr>
            <a:spLocks noChangeShapeType="1"/>
          </p:cNvSpPr>
          <p:nvPr/>
        </p:nvSpPr>
        <p:spPr bwMode="auto">
          <a:xfrm>
            <a:off x="3048000" y="1538156"/>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2" name="Line 20"/>
          <p:cNvSpPr>
            <a:spLocks noChangeShapeType="1"/>
          </p:cNvSpPr>
          <p:nvPr/>
        </p:nvSpPr>
        <p:spPr bwMode="auto">
          <a:xfrm>
            <a:off x="4292600" y="1554150"/>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3" name="Text Box 15"/>
          <p:cNvSpPr txBox="1">
            <a:spLocks noChangeArrowheads="1"/>
          </p:cNvSpPr>
          <p:nvPr/>
        </p:nvSpPr>
        <p:spPr bwMode="auto">
          <a:xfrm>
            <a:off x="1832050" y="1741354"/>
            <a:ext cx="15843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ln w="0"/>
                <a:solidFill>
                  <a:srgbClr val="0070C0"/>
                </a:solidFill>
                <a:effectLst>
                  <a:outerShdw blurRad="38100" dist="19050" dir="2700000" algn="tl" rotWithShape="0">
                    <a:schemeClr val="dk1">
                      <a:alpha val="40000"/>
                    </a:schemeClr>
                  </a:outerShdw>
                </a:effectLst>
                <a:latin typeface="Book Antiqua" pitchFamily="18" charset="0"/>
                <a:cs typeface="Arial" charset="0"/>
              </a:rPr>
              <a:t>Ethical</a:t>
            </a:r>
          </a:p>
        </p:txBody>
      </p:sp>
      <p:sp>
        <p:nvSpPr>
          <p:cNvPr id="14" name="Text Box 17"/>
          <p:cNvSpPr txBox="1">
            <a:spLocks noChangeArrowheads="1"/>
          </p:cNvSpPr>
          <p:nvPr/>
        </p:nvSpPr>
        <p:spPr bwMode="auto">
          <a:xfrm>
            <a:off x="3190950" y="1738817"/>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B050"/>
                </a:solidFill>
                <a:latin typeface="Book Antiqua" pitchFamily="18" charset="0"/>
                <a:cs typeface="Arial" charset="0"/>
              </a:rPr>
              <a:t>Social</a:t>
            </a:r>
          </a:p>
        </p:txBody>
      </p:sp>
      <p:sp>
        <p:nvSpPr>
          <p:cNvPr id="15" name="Text Box 19"/>
          <p:cNvSpPr txBox="1">
            <a:spLocks noChangeArrowheads="1"/>
          </p:cNvSpPr>
          <p:nvPr/>
        </p:nvSpPr>
        <p:spPr bwMode="auto">
          <a:xfrm>
            <a:off x="4437062" y="1554151"/>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accent1"/>
                </a:solidFill>
                <a:latin typeface="Book Antiqua" pitchFamily="18" charset="0"/>
                <a:cs typeface="Arial" charset="0"/>
              </a:rPr>
              <a:t>Poverty Alleviation Element</a:t>
            </a:r>
          </a:p>
        </p:txBody>
      </p:sp>
      <p:sp>
        <p:nvSpPr>
          <p:cNvPr id="17" name="Text Box 21"/>
          <p:cNvSpPr txBox="1">
            <a:spLocks noChangeArrowheads="1"/>
          </p:cNvSpPr>
          <p:nvPr/>
        </p:nvSpPr>
        <p:spPr bwMode="auto">
          <a:xfrm>
            <a:off x="7477123" y="1554150"/>
            <a:ext cx="22320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tx2">
                    <a:lumMod val="75000"/>
                  </a:schemeClr>
                </a:solidFill>
                <a:latin typeface="Book Antiqua" pitchFamily="18" charset="0"/>
                <a:cs typeface="Arial" charset="0"/>
              </a:rPr>
              <a:t>and more</a:t>
            </a:r>
            <a:r>
              <a:rPr lang="en-US" sz="2400" dirty="0" smtClean="0">
                <a:solidFill>
                  <a:schemeClr val="tx2">
                    <a:lumMod val="75000"/>
                  </a:schemeClr>
                </a:solidFill>
                <a:latin typeface="Times New Roman"/>
                <a:cs typeface="Arial" charset="0"/>
              </a:rPr>
              <a:t>…</a:t>
            </a:r>
            <a:r>
              <a:rPr lang="en-US" sz="2400" dirty="0" smtClean="0">
                <a:solidFill>
                  <a:schemeClr val="tx2">
                    <a:lumMod val="75000"/>
                  </a:schemeClr>
                </a:solidFill>
                <a:latin typeface="Book Antiqua" pitchFamily="18" charset="0"/>
                <a:cs typeface="Arial" charset="0"/>
              </a:rPr>
              <a:t>.</a:t>
            </a:r>
          </a:p>
        </p:txBody>
      </p:sp>
      <p:grpSp>
        <p:nvGrpSpPr>
          <p:cNvPr id="2" name="Group 24"/>
          <p:cNvGrpSpPr>
            <a:grpSpLocks/>
          </p:cNvGrpSpPr>
          <p:nvPr/>
        </p:nvGrpSpPr>
        <p:grpSpPr bwMode="auto">
          <a:xfrm>
            <a:off x="6211887" y="2102354"/>
            <a:ext cx="2927351" cy="4328669"/>
            <a:chOff x="4096" y="1060"/>
            <a:chExt cx="1844" cy="2911"/>
          </a:xfrm>
        </p:grpSpPr>
        <p:sp>
          <p:nvSpPr>
            <p:cNvPr id="19" name="Line 25"/>
            <p:cNvSpPr>
              <a:spLocks noChangeShapeType="1"/>
            </p:cNvSpPr>
            <p:nvPr/>
          </p:nvSpPr>
          <p:spPr bwMode="auto">
            <a:xfrm>
              <a:off x="4096" y="1498"/>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20" name="Rectangle 26"/>
            <p:cNvSpPr>
              <a:spLocks noChangeArrowheads="1"/>
            </p:cNvSpPr>
            <p:nvPr/>
          </p:nvSpPr>
          <p:spPr bwMode="auto">
            <a:xfrm>
              <a:off x="4219" y="1060"/>
              <a:ext cx="1721" cy="2911"/>
            </a:xfrm>
            <a:prstGeom prst="rect">
              <a:avLst/>
            </a:prstGeom>
            <a:noFill/>
            <a:ln w="9525">
              <a:noFill/>
              <a:miter lim="800000"/>
              <a:headEnd/>
              <a:tailEnd/>
            </a:ln>
            <a:effectLst/>
          </p:spPr>
          <p:txBody>
            <a:bodyPr anchor="ctr"/>
            <a:lstStyle/>
            <a:p>
              <a:pPr algn="ctr"/>
              <a:endParaRPr lang="en-US" sz="2000" b="1" u="sng" dirty="0" smtClean="0">
                <a:solidFill>
                  <a:schemeClr val="bg2">
                    <a:lumMod val="50000"/>
                  </a:schemeClr>
                </a:solidFill>
                <a:latin typeface="Arial Narrow" panose="020B0606020202030204" pitchFamily="34" charset="0"/>
              </a:endParaRPr>
            </a:p>
            <a:p>
              <a:pPr algn="ctr"/>
              <a:endParaRPr lang="en-US" sz="2000" b="1" u="sng" dirty="0">
                <a:solidFill>
                  <a:schemeClr val="bg2">
                    <a:lumMod val="50000"/>
                  </a:schemeClr>
                </a:solidFill>
                <a:latin typeface="Arial Narrow" panose="020B0606020202030204" pitchFamily="34" charset="0"/>
              </a:endParaRPr>
            </a:p>
            <a:p>
              <a:pPr algn="ctr"/>
              <a:r>
                <a:rPr lang="en-US" sz="2400" b="1" u="sng" dirty="0" smtClean="0">
                  <a:solidFill>
                    <a:schemeClr val="bg2">
                      <a:lumMod val="50000"/>
                    </a:schemeClr>
                  </a:solidFill>
                  <a:latin typeface="Arial Narrow" panose="020B0606020202030204" pitchFamily="34" charset="0"/>
                </a:rPr>
                <a:t>A Misconception removed</a:t>
              </a:r>
            </a:p>
            <a:p>
              <a:pPr algn="ctr"/>
              <a:endParaRPr lang="en-US" sz="2400" b="1" u="sng" dirty="0" smtClean="0">
                <a:solidFill>
                  <a:schemeClr val="bg2">
                    <a:lumMod val="50000"/>
                  </a:schemeClr>
                </a:solidFill>
                <a:latin typeface="Arial Narrow" panose="020B0606020202030204" pitchFamily="34" charset="0"/>
              </a:endParaRPr>
            </a:p>
            <a:p>
              <a:pPr algn="ctr"/>
              <a:r>
                <a:rPr lang="en-US" sz="2000" b="1" i="1" dirty="0" smtClean="0">
                  <a:solidFill>
                    <a:schemeClr val="bg2">
                      <a:lumMod val="50000"/>
                    </a:schemeClr>
                  </a:solidFill>
                  <a:latin typeface="Arial Narrow" panose="020B0606020202030204" pitchFamily="34" charset="0"/>
                </a:rPr>
                <a:t>Islamic Finance is a system not the Religion, it can be utilized  &amp; operated by both Muslims and </a:t>
              </a:r>
            </a:p>
            <a:p>
              <a:pPr algn="ctr"/>
              <a:r>
                <a:rPr lang="en-US" sz="2000" b="1" i="1" dirty="0" smtClean="0">
                  <a:solidFill>
                    <a:schemeClr val="bg2">
                      <a:lumMod val="50000"/>
                    </a:schemeClr>
                  </a:solidFill>
                  <a:latin typeface="Arial Narrow" panose="020B0606020202030204" pitchFamily="34" charset="0"/>
                </a:rPr>
                <a:t>Non-Muslim Communities. </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grpSp>
      <p:sp>
        <p:nvSpPr>
          <p:cNvPr id="21" name="AutoShape 11"/>
          <p:cNvSpPr>
            <a:spLocks noChangeArrowheads="1"/>
          </p:cNvSpPr>
          <p:nvPr/>
        </p:nvSpPr>
        <p:spPr bwMode="auto">
          <a:xfrm>
            <a:off x="1571780" y="2857513"/>
            <a:ext cx="2673575" cy="3041254"/>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r>
              <a:rPr lang="en-GB" b="1" dirty="0" smtClean="0">
                <a:solidFill>
                  <a:srgbClr val="FFFFFF"/>
                </a:solidFill>
                <a:cs typeface="Arial" charset="0"/>
              </a:rPr>
              <a:t>Islamic</a:t>
            </a:r>
          </a:p>
          <a:p>
            <a:pPr algn="ctr" eaLnBrk="0" fontAlgn="base" hangingPunct="0">
              <a:spcBef>
                <a:spcPct val="0"/>
              </a:spcBef>
              <a:spcAft>
                <a:spcPct val="0"/>
              </a:spcAft>
            </a:pPr>
            <a:r>
              <a:rPr lang="en-GB" b="1" dirty="0" smtClean="0">
                <a:solidFill>
                  <a:srgbClr val="FFFFFF"/>
                </a:solidFill>
                <a:cs typeface="Arial" charset="0"/>
              </a:rPr>
              <a:t>Micro</a:t>
            </a:r>
          </a:p>
          <a:p>
            <a:pPr algn="ctr" eaLnBrk="0" fontAlgn="base" hangingPunct="0">
              <a:spcBef>
                <a:spcPct val="0"/>
              </a:spcBef>
              <a:spcAft>
                <a:spcPct val="0"/>
              </a:spcAft>
            </a:pPr>
            <a:r>
              <a:rPr lang="en-GB" b="1" dirty="0" smtClean="0">
                <a:solidFill>
                  <a:srgbClr val="FFFFFF"/>
                </a:solidFill>
                <a:cs typeface="Arial" charset="0"/>
              </a:rPr>
              <a:t>Finance</a:t>
            </a:r>
          </a:p>
        </p:txBody>
      </p:sp>
      <p:sp>
        <p:nvSpPr>
          <p:cNvPr id="22" name="Rectangle 3"/>
          <p:cNvSpPr>
            <a:spLocks noChangeArrowheads="1"/>
          </p:cNvSpPr>
          <p:nvPr/>
        </p:nvSpPr>
        <p:spPr bwMode="auto">
          <a:xfrm>
            <a:off x="79450" y="4282810"/>
            <a:ext cx="1752600"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Ensure Sharia Compliance</a:t>
            </a:r>
          </a:p>
        </p:txBody>
      </p:sp>
      <p:sp>
        <p:nvSpPr>
          <p:cNvPr id="24" name="Rectangle 10"/>
          <p:cNvSpPr>
            <a:spLocks noChangeArrowheads="1"/>
          </p:cNvSpPr>
          <p:nvPr/>
        </p:nvSpPr>
        <p:spPr bwMode="auto">
          <a:xfrm>
            <a:off x="2042128" y="6062606"/>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Sharia Compliants Investments</a:t>
            </a:r>
          </a:p>
        </p:txBody>
      </p:sp>
      <p:sp>
        <p:nvSpPr>
          <p:cNvPr id="25" name="Rectangle 9"/>
          <p:cNvSpPr>
            <a:spLocks noChangeArrowheads="1"/>
          </p:cNvSpPr>
          <p:nvPr/>
        </p:nvSpPr>
        <p:spPr bwMode="auto">
          <a:xfrm>
            <a:off x="3915647" y="5359284"/>
            <a:ext cx="1822038" cy="698500"/>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Sharia Vetted Products</a:t>
            </a:r>
          </a:p>
        </p:txBody>
      </p:sp>
      <p:sp>
        <p:nvSpPr>
          <p:cNvPr id="26" name="Rectangle 5"/>
          <p:cNvSpPr>
            <a:spLocks noChangeArrowheads="1"/>
          </p:cNvSpPr>
          <p:nvPr/>
        </p:nvSpPr>
        <p:spPr bwMode="auto">
          <a:xfrm>
            <a:off x="4335657" y="4067580"/>
            <a:ext cx="1760677"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Sharia Compliants Funds</a:t>
            </a:r>
          </a:p>
        </p:txBody>
      </p:sp>
      <p:sp>
        <p:nvSpPr>
          <p:cNvPr id="27" name="Rectangle 6"/>
          <p:cNvSpPr>
            <a:spLocks noChangeArrowheads="1"/>
          </p:cNvSpPr>
          <p:nvPr/>
        </p:nvSpPr>
        <p:spPr bwMode="auto">
          <a:xfrm>
            <a:off x="4029376" y="2834895"/>
            <a:ext cx="1476414"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Gharar </a:t>
            </a:r>
          </a:p>
        </p:txBody>
      </p:sp>
      <p:sp>
        <p:nvSpPr>
          <p:cNvPr id="28" name="Rectangle 7"/>
          <p:cNvSpPr>
            <a:spLocks noChangeArrowheads="1"/>
          </p:cNvSpPr>
          <p:nvPr/>
        </p:nvSpPr>
        <p:spPr bwMode="auto">
          <a:xfrm>
            <a:off x="1939961" y="2437679"/>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Takaful</a:t>
            </a:r>
          </a:p>
        </p:txBody>
      </p:sp>
      <p:sp>
        <p:nvSpPr>
          <p:cNvPr id="29" name="Rectangle 8"/>
          <p:cNvSpPr>
            <a:spLocks noChangeArrowheads="1"/>
          </p:cNvSpPr>
          <p:nvPr/>
        </p:nvSpPr>
        <p:spPr bwMode="auto">
          <a:xfrm>
            <a:off x="148474" y="3017588"/>
            <a:ext cx="1476414" cy="526611"/>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Interest</a:t>
            </a:r>
          </a:p>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Financing</a:t>
            </a:r>
          </a:p>
        </p:txBody>
      </p:sp>
      <p:sp>
        <p:nvSpPr>
          <p:cNvPr id="30" name="Rectangle 3"/>
          <p:cNvSpPr>
            <a:spLocks noChangeArrowheads="1"/>
          </p:cNvSpPr>
          <p:nvPr/>
        </p:nvSpPr>
        <p:spPr bwMode="auto">
          <a:xfrm>
            <a:off x="423151" y="5445196"/>
            <a:ext cx="1334367" cy="526676"/>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Trainings &amp; Quality HR</a:t>
            </a:r>
          </a:p>
        </p:txBody>
      </p:sp>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31" name="TextBox 30"/>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973055943"/>
      </p:ext>
    </p:extLst>
  </p:cSld>
  <p:clrMapOvr>
    <a:masterClrMapping/>
  </p:clrMapOvr>
  <mc:AlternateContent xmlns:mc="http://schemas.openxmlformats.org/markup-compatibility/2006" xmlns:p14="http://schemas.microsoft.com/office/powerpoint/2010/main">
    <mc:Choice Requires="p14">
      <p:transition spd="slow" p14:dur="2000" advTm="64974"/>
    </mc:Choice>
    <mc:Fallback xmlns="">
      <p:transition spd="slow" advTm="6497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chemeClr val="accent4"/>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Global Islamic Banking &amp; Finance Hub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1003412" y="1546149"/>
            <a:ext cx="8596312" cy="5284524"/>
          </a:xfrm>
          <a:prstGeom prst="rect">
            <a:avLst/>
          </a:prstGeom>
          <a:noFill/>
          <a:ln w="9525">
            <a:noFill/>
            <a:miter lim="800000"/>
            <a:headEnd/>
            <a:tailEnd/>
          </a:ln>
        </p:spPr>
        <p:txBody>
          <a:bodyPr wrap="square">
            <a:spAutoFit/>
          </a:bodyPr>
          <a:lstStyle/>
          <a:p>
            <a:pPr marL="320040" indent="-320040">
              <a:lnSpc>
                <a:spcPct val="80000"/>
              </a:lnSpc>
              <a:spcBef>
                <a:spcPts val="700"/>
              </a:spcBef>
              <a:buClr>
                <a:schemeClr val="accent2"/>
              </a:buClr>
              <a:buSzPct val="60000"/>
              <a:buFont typeface="Wingdings"/>
              <a:buChar char=""/>
              <a:defRPr/>
            </a:pPr>
            <a:r>
              <a:rPr lang="en-US" sz="3200" b="1" dirty="0" smtClean="0">
                <a:solidFill>
                  <a:schemeClr val="bg1"/>
                </a:solidFill>
                <a:latin typeface="Calibri" panose="020F0502020204030204" pitchFamily="34" charset="0"/>
              </a:rPr>
              <a:t>London </a:t>
            </a:r>
          </a:p>
          <a:p>
            <a:pPr marL="320040" indent="-320040">
              <a:lnSpc>
                <a:spcPct val="80000"/>
              </a:lnSpc>
              <a:spcBef>
                <a:spcPts val="700"/>
              </a:spcBef>
              <a:buClr>
                <a:schemeClr val="accent2"/>
              </a:buClr>
              <a:buSzPct val="60000"/>
              <a:buNone/>
              <a:defRPr/>
            </a:pPr>
            <a:endParaRPr lang="en-US" sz="3200" b="1" dirty="0" smtClean="0">
              <a:solidFill>
                <a:schemeClr val="bg1"/>
              </a:solidFill>
              <a:latin typeface="Calibri" panose="020F0502020204030204" pitchFamily="34" charset="0"/>
            </a:endParaRPr>
          </a:p>
          <a:p>
            <a:pPr marL="320040" indent="-320040">
              <a:lnSpc>
                <a:spcPct val="80000"/>
              </a:lnSpc>
              <a:spcBef>
                <a:spcPts val="700"/>
              </a:spcBef>
              <a:buClr>
                <a:schemeClr val="accent2"/>
              </a:buClr>
              <a:buSzPct val="60000"/>
              <a:buNone/>
              <a:defRPr/>
            </a:pPr>
            <a:r>
              <a:rPr lang="en-US" sz="2000" b="1" dirty="0" smtClean="0">
                <a:solidFill>
                  <a:schemeClr val="bg1"/>
                </a:solidFill>
                <a:latin typeface="Calibri" panose="020F0502020204030204" pitchFamily="34" charset="0"/>
              </a:rPr>
              <a:t>OR</a:t>
            </a:r>
          </a:p>
          <a:p>
            <a:pPr marL="320040" indent="-320040">
              <a:lnSpc>
                <a:spcPct val="80000"/>
              </a:lnSpc>
              <a:spcBef>
                <a:spcPts val="700"/>
              </a:spcBef>
              <a:buClr>
                <a:schemeClr val="accent2"/>
              </a:buClr>
              <a:buSzPct val="60000"/>
              <a:buFont typeface="Wingdings"/>
              <a:buChar char=""/>
              <a:defRPr/>
            </a:pPr>
            <a:endParaRPr lang="en-US" sz="3200" b="1" dirty="0" smtClean="0">
              <a:solidFill>
                <a:schemeClr val="bg1"/>
              </a:solidFill>
              <a:latin typeface="Calibri" panose="020F0502020204030204" pitchFamily="34" charset="0"/>
            </a:endParaRPr>
          </a:p>
          <a:p>
            <a:pPr marL="320040" indent="-320040">
              <a:lnSpc>
                <a:spcPct val="80000"/>
              </a:lnSpc>
              <a:spcBef>
                <a:spcPts val="700"/>
              </a:spcBef>
              <a:buClr>
                <a:schemeClr val="accent2"/>
              </a:buClr>
              <a:buSzPct val="60000"/>
              <a:buFont typeface="Wingdings"/>
              <a:buChar char=""/>
              <a:defRPr/>
            </a:pPr>
            <a:r>
              <a:rPr lang="en-US" sz="3200" b="1" dirty="0" smtClean="0">
                <a:solidFill>
                  <a:schemeClr val="bg1"/>
                </a:solidFill>
                <a:latin typeface="Calibri" panose="020F0502020204030204" pitchFamily="34" charset="0"/>
              </a:rPr>
              <a:t>Dubai</a:t>
            </a:r>
          </a:p>
          <a:p>
            <a:pPr marL="320040" indent="-320040">
              <a:lnSpc>
                <a:spcPct val="80000"/>
              </a:lnSpc>
              <a:spcBef>
                <a:spcPts val="700"/>
              </a:spcBef>
              <a:buClr>
                <a:schemeClr val="accent2"/>
              </a:buClr>
              <a:buSzPct val="60000"/>
              <a:buFont typeface="Wingdings"/>
              <a:buChar char=""/>
              <a:defRPr/>
            </a:pPr>
            <a:endParaRPr lang="en-US" sz="3200" b="1" dirty="0" smtClean="0">
              <a:solidFill>
                <a:schemeClr val="bg1"/>
              </a:solidFill>
              <a:latin typeface="Calibri" panose="020F0502020204030204" pitchFamily="34" charset="0"/>
            </a:endParaRPr>
          </a:p>
          <a:p>
            <a:pPr marL="320040" indent="-320040">
              <a:lnSpc>
                <a:spcPct val="80000"/>
              </a:lnSpc>
              <a:spcBef>
                <a:spcPts val="700"/>
              </a:spcBef>
              <a:buClr>
                <a:schemeClr val="accent2"/>
              </a:buClr>
              <a:buSzPct val="60000"/>
              <a:buNone/>
              <a:defRPr/>
            </a:pPr>
            <a:r>
              <a:rPr lang="en-US" sz="2000" b="1" dirty="0" smtClean="0">
                <a:solidFill>
                  <a:schemeClr val="bg1"/>
                </a:solidFill>
                <a:latin typeface="Calibri" panose="020F0502020204030204" pitchFamily="34" charset="0"/>
              </a:rPr>
              <a:t>OR</a:t>
            </a:r>
          </a:p>
          <a:p>
            <a:pPr marL="320040" indent="-320040">
              <a:lnSpc>
                <a:spcPct val="80000"/>
              </a:lnSpc>
              <a:spcBef>
                <a:spcPts val="700"/>
              </a:spcBef>
              <a:buClr>
                <a:schemeClr val="accent2"/>
              </a:buClr>
              <a:buSzPct val="60000"/>
              <a:buNone/>
              <a:defRPr/>
            </a:pPr>
            <a:endParaRPr lang="en-US" sz="3200" b="1" dirty="0" smtClean="0">
              <a:solidFill>
                <a:schemeClr val="bg1"/>
              </a:solidFill>
              <a:latin typeface="Calibri" panose="020F0502020204030204" pitchFamily="34" charset="0"/>
            </a:endParaRPr>
          </a:p>
          <a:p>
            <a:pPr marL="320040" indent="-320040">
              <a:lnSpc>
                <a:spcPct val="80000"/>
              </a:lnSpc>
              <a:spcBef>
                <a:spcPts val="700"/>
              </a:spcBef>
              <a:buClr>
                <a:schemeClr val="accent2"/>
              </a:buClr>
              <a:buSzPct val="60000"/>
              <a:buFont typeface="Wingdings"/>
              <a:buChar char=""/>
              <a:defRPr/>
            </a:pPr>
            <a:r>
              <a:rPr lang="en-US" sz="3200" b="1" dirty="0" smtClean="0">
                <a:solidFill>
                  <a:schemeClr val="bg1"/>
                </a:solidFill>
                <a:latin typeface="Calibri" panose="020F0502020204030204" pitchFamily="34" charset="0"/>
              </a:rPr>
              <a:t>Kuala Lumpur </a:t>
            </a:r>
          </a:p>
          <a:p>
            <a:pPr marL="320040" indent="-320040">
              <a:lnSpc>
                <a:spcPct val="80000"/>
              </a:lnSpc>
              <a:spcBef>
                <a:spcPts val="700"/>
              </a:spcBef>
              <a:buClr>
                <a:schemeClr val="accent2"/>
              </a:buClr>
              <a:buSzPct val="60000"/>
              <a:buNone/>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6" name="Picture 2" descr="Image result for question mark"/>
          <p:cNvPicPr>
            <a:picLocks noChangeAspect="1" noChangeArrowheads="1"/>
          </p:cNvPicPr>
          <p:nvPr/>
        </p:nvPicPr>
        <p:blipFill>
          <a:blip r:embed="rId3"/>
          <a:srcRect/>
          <a:stretch>
            <a:fillRect/>
          </a:stretch>
        </p:blipFill>
        <p:spPr bwMode="auto">
          <a:xfrm>
            <a:off x="6459210" y="1365844"/>
            <a:ext cx="4253462" cy="4798835"/>
          </a:xfrm>
          <a:prstGeom prst="rect">
            <a:avLst/>
          </a:prstGeom>
          <a:noFill/>
        </p:spPr>
      </p:pic>
      <p:sp>
        <p:nvSpPr>
          <p:cNvPr id="8" name="TextBox 7"/>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119707266"/>
      </p:ext>
    </p:extLst>
  </p:cSld>
  <p:clrMapOvr>
    <a:masterClrMapping/>
  </p:clrMapOvr>
  <mc:AlternateContent xmlns:mc="http://schemas.openxmlformats.org/markup-compatibility/2006" xmlns:p14="http://schemas.microsoft.com/office/powerpoint/2010/main">
    <mc:Choice Requires="p14">
      <p:transition spd="slow" p14:dur="2000" advTm="24919"/>
    </mc:Choice>
    <mc:Fallback xmlns="">
      <p:transition spd="slow" advTm="2491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 - Zubair Mughal\Social Media\facebook campaigns\AlHuda CIBE\Map 1.jpg"/>
          <p:cNvPicPr/>
          <p:nvPr/>
        </p:nvPicPr>
        <p:blipFill>
          <a:blip r:embed="rId2" cstate="print"/>
          <a:srcRect/>
          <a:stretch>
            <a:fillRect/>
          </a:stretch>
        </p:blipFill>
        <p:spPr bwMode="auto">
          <a:xfrm>
            <a:off x="0" y="0"/>
            <a:ext cx="12192000" cy="6629400"/>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1534584" y="292101"/>
            <a:ext cx="8416890" cy="3429000"/>
          </a:xfrm>
          <a:prstGeom prst="rect">
            <a:avLst/>
          </a:prstGeom>
          <a:solidFill>
            <a:schemeClr val="accent4"/>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721978" y="482601"/>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859561" y="1211360"/>
            <a:ext cx="7766936" cy="1646302"/>
          </a:xfrm>
        </p:spPr>
        <p:txBody>
          <a:bodyPr anchor="ctr">
            <a:normAutofit fontScale="90000"/>
          </a:bodyPr>
          <a:lstStyle/>
          <a:p>
            <a:pPr algn="ctr"/>
            <a:r>
              <a:rPr lang="en-US"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JazzakAllah</a:t>
            </a:r>
            <a:br>
              <a:rPr lang="en-US"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br>
            <a:r>
              <a:rPr lang="en-US" sz="44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Thank you for listening with patience</a:t>
            </a:r>
            <a:endParaRPr lang="en-US" sz="440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11" name="Rectangle 10"/>
          <p:cNvSpPr/>
          <p:nvPr/>
        </p:nvSpPr>
        <p:spPr bwMode="auto">
          <a:xfrm>
            <a:off x="1556878" y="3911601"/>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4234823" y="4077597"/>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a:latin typeface="Verdana" pitchFamily="34" charset="0"/>
              </a:rPr>
              <a:t>Muhammad Zubair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1016" t="3988" r="25650" b="5529"/>
          <a:stretch/>
        </p:blipFill>
        <p:spPr>
          <a:xfrm>
            <a:off x="2315871" y="4019183"/>
            <a:ext cx="1918952" cy="2425359"/>
          </a:xfrm>
          <a:prstGeom prst="rect">
            <a:avLst/>
          </a:prstGeom>
        </p:spPr>
      </p:pic>
    </p:spTree>
    <p:extLst>
      <p:ext uri="{BB962C8B-B14F-4D97-AF65-F5344CB8AC3E}">
        <p14:creationId xmlns:p14="http://schemas.microsoft.com/office/powerpoint/2010/main" val="3879657159"/>
      </p:ext>
    </p:extLst>
  </p:cSld>
  <p:clrMapOvr>
    <a:masterClrMapping/>
  </p:clrMapOvr>
  <mc:AlternateContent xmlns:mc="http://schemas.openxmlformats.org/markup-compatibility/2006" xmlns:p14="http://schemas.microsoft.com/office/powerpoint/2010/main">
    <mc:Choice Requires="p14">
      <p:transition spd="slow" p14:dur="2000" advTm="12935"/>
    </mc:Choice>
    <mc:Fallback xmlns="">
      <p:transition spd="slow" advTm="129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66238608"/>
              </p:ext>
            </p:extLst>
          </p:nvPr>
        </p:nvGraphicFramePr>
        <p:xfrm>
          <a:off x="850006" y="1367957"/>
          <a:ext cx="10606617" cy="4945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83" name="Rectangle 23"/>
          <p:cNvSpPr>
            <a:spLocks noChangeArrowheads="1"/>
          </p:cNvSpPr>
          <p:nvPr/>
        </p:nvSpPr>
        <p:spPr bwMode="auto">
          <a:xfrm>
            <a:off x="3281658" y="576658"/>
            <a:ext cx="5347187" cy="584775"/>
          </a:xfrm>
          <a:prstGeom prst="rect">
            <a:avLst/>
          </a:prstGeom>
          <a:solidFill>
            <a:schemeClr val="accent4"/>
          </a:solidFill>
          <a:ln w="9525">
            <a:noFill/>
            <a:miter lim="800000"/>
            <a:headEnd/>
            <a:tailEnd/>
          </a:ln>
          <a:effectLst/>
        </p:spPr>
        <p:txBody>
          <a:bodyPr wrap="square">
            <a:spAutoFit/>
          </a:bodyPr>
          <a:lstStyle/>
          <a:p>
            <a:r>
              <a:rPr lang="en-US" sz="3200" b="1" dirty="0" smtClean="0">
                <a:solidFill>
                  <a:srgbClr val="000066"/>
                </a:solidFill>
              </a:rPr>
              <a:t>    </a:t>
            </a:r>
            <a:r>
              <a:rPr lang="en-US" sz="3200" b="1" u="sng" dirty="0" smtClean="0">
                <a:solidFill>
                  <a:srgbClr val="000066"/>
                </a:solidFill>
              </a:rPr>
              <a:t>Islam </a:t>
            </a:r>
            <a:r>
              <a:rPr lang="en-US" sz="3200" b="1" u="sng" dirty="0">
                <a:solidFill>
                  <a:srgbClr val="000066"/>
                </a:solidFill>
              </a:rPr>
              <a:t>and </a:t>
            </a:r>
            <a:r>
              <a:rPr lang="en-US" sz="3200" b="1" u="sng" dirty="0" smtClean="0">
                <a:solidFill>
                  <a:srgbClr val="000066"/>
                </a:solidFill>
              </a:rPr>
              <a:t>Islamic Finance</a:t>
            </a:r>
            <a:endParaRPr lang="en-GB" sz="3200" b="1" u="sng" dirty="0">
              <a:solidFill>
                <a:srgbClr val="000066"/>
              </a:solidFill>
            </a:endParaRPr>
          </a:p>
        </p:txBody>
      </p:sp>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6" name="TextBox 5"/>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1238688" y="1681855"/>
            <a:ext cx="2488107" cy="520432"/>
          </a:xfrm>
          <a:prstGeom prst="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 Products</a:t>
            </a:r>
            <a:endParaRPr lang="en-US" sz="2000" kern="1200" dirty="0"/>
          </a:p>
        </p:txBody>
      </p:sp>
      <p:sp>
        <p:nvSpPr>
          <p:cNvPr id="10" name="Rounded Rectangle 7"/>
          <p:cNvSpPr/>
          <p:nvPr/>
        </p:nvSpPr>
        <p:spPr>
          <a:xfrm>
            <a:off x="5735009" y="1685164"/>
            <a:ext cx="4648200" cy="517123"/>
          </a:xfrm>
          <a:prstGeom prst="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ea typeface="Arial Unicode MS" pitchFamily="34" charset="-128"/>
                <a:cs typeface="Arial Unicode MS" pitchFamily="34" charset="-128"/>
              </a:rPr>
              <a:t>Islamic Finance </a:t>
            </a:r>
            <a:r>
              <a:rPr lang="en-US" sz="2400" dirty="0" smtClean="0"/>
              <a:t>Product Mechanism</a:t>
            </a:r>
            <a:endParaRPr lang="en-US" sz="2400" dirty="0" smtClean="0">
              <a:ea typeface="Arial Unicode MS" pitchFamily="34" charset="-128"/>
              <a:cs typeface="Arial Unicode MS" pitchFamily="34" charset="-128"/>
            </a:endParaRPr>
          </a:p>
        </p:txBody>
      </p:sp>
      <p:sp>
        <p:nvSpPr>
          <p:cNvPr id="12" name="Right Arrow 11"/>
          <p:cNvSpPr/>
          <p:nvPr/>
        </p:nvSpPr>
        <p:spPr>
          <a:xfrm>
            <a:off x="3857959" y="3627949"/>
            <a:ext cx="1701015" cy="1080485"/>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1281566" y="2834692"/>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latin typeface="Calibri" panose="020F0502020204030204" pitchFamily="34" charset="0"/>
              </a:rPr>
              <a:t>Quran</a:t>
            </a:r>
            <a:endParaRPr lang="en-US" sz="24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2400" b="1" kern="1200" dirty="0" smtClean="0">
                <a:latin typeface="Calibri" panose="020F0502020204030204" pitchFamily="34" charset="0"/>
              </a:rPr>
              <a:t>Sunnah</a:t>
            </a:r>
            <a:endParaRPr lang="en-GB" sz="24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2400" b="1" kern="1200" dirty="0" smtClean="0">
                <a:latin typeface="Calibri" panose="020F0502020204030204" pitchFamily="34" charset="0"/>
              </a:rPr>
              <a:t>Ijma’a (jurist consensus)</a:t>
            </a:r>
            <a:endParaRPr lang="en-GB" sz="24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2400" b="1" kern="1200" dirty="0" smtClean="0">
                <a:latin typeface="Calibri" panose="020F0502020204030204" pitchFamily="34" charset="0"/>
              </a:rPr>
              <a:t>Ijtihad &amp; Qiyas (analogy)</a:t>
            </a:r>
            <a:endParaRPr lang="en-GB" sz="2400" b="1" kern="1200" dirty="0">
              <a:latin typeface="Calibri" panose="020F0502020204030204" pitchFamily="34" charset="0"/>
            </a:endParaRPr>
          </a:p>
        </p:txBody>
      </p:sp>
      <p:sp>
        <p:nvSpPr>
          <p:cNvPr id="18" name="Text Box 9"/>
          <p:cNvSpPr txBox="1">
            <a:spLocks noChangeArrowheads="1"/>
          </p:cNvSpPr>
          <p:nvPr/>
        </p:nvSpPr>
        <p:spPr bwMode="auto">
          <a:xfrm>
            <a:off x="520700" y="0"/>
            <a:ext cx="8623300" cy="1049450"/>
          </a:xfrm>
          <a:prstGeom prst="rect">
            <a:avLst/>
          </a:prstGeom>
          <a:solidFill>
            <a:schemeClr val="accent4"/>
          </a:solidFill>
          <a:ln w="9525" algn="ctr">
            <a:noFill/>
            <a:miter lim="800000"/>
            <a:headEnd/>
            <a:tailEnd/>
          </a:ln>
        </p:spPr>
        <p:txBody>
          <a:bodyPr anchor="ctr"/>
          <a:lstStyle/>
          <a:p>
            <a:pPr algn="ctr"/>
            <a:r>
              <a:rPr lang="en-GB" sz="3200" b="1" dirty="0" smtClean="0">
                <a:cs typeface="Arial" charset="0"/>
              </a:rPr>
              <a:t>Sources &amp; Utilization </a:t>
            </a:r>
            <a:r>
              <a:rPr lang="en-GB" sz="3200" b="1" dirty="0">
                <a:cs typeface="Arial" charset="0"/>
              </a:rPr>
              <a:t>of </a:t>
            </a:r>
            <a:r>
              <a:rPr lang="en-GB" sz="3200" b="1" dirty="0" smtClean="0">
                <a:cs typeface="Arial" charset="0"/>
              </a:rPr>
              <a:t>Islamic Finance Products</a:t>
            </a:r>
            <a:endParaRPr lang="en-GB" sz="3200" b="1" dirty="0">
              <a:cs typeface="Arial"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14" name="Picture 1"/>
          <p:cNvPicPr>
            <a:picLocks noChangeAspect="1" noChangeArrowheads="1"/>
          </p:cNvPicPr>
          <p:nvPr/>
        </p:nvPicPr>
        <p:blipFill>
          <a:blip r:embed="rId3"/>
          <a:srcRect/>
          <a:stretch>
            <a:fillRect/>
          </a:stretch>
        </p:blipFill>
        <p:spPr bwMode="auto">
          <a:xfrm>
            <a:off x="5735009" y="2505477"/>
            <a:ext cx="4648200" cy="3657600"/>
          </a:xfrm>
          <a:prstGeom prst="rect">
            <a:avLst/>
          </a:prstGeom>
          <a:noFill/>
          <a:ln w="9525">
            <a:noFill/>
            <a:miter lim="800000"/>
            <a:headEnd/>
            <a:tailEnd/>
          </a:ln>
          <a:effectLst/>
        </p:spPr>
      </p:pic>
      <p:sp>
        <p:nvSpPr>
          <p:cNvPr id="11" name="TextBox 10"/>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430129912"/>
      </p:ext>
    </p:extLst>
  </p:cSld>
  <p:clrMapOvr>
    <a:masterClrMapping/>
  </p:clrMapOvr>
  <mc:AlternateContent xmlns:mc="http://schemas.openxmlformats.org/markup-compatibility/2006" xmlns:p14="http://schemas.microsoft.com/office/powerpoint/2010/main">
    <mc:Choice Requires="p14">
      <p:transition spd="slow" p14:dur="2000" advTm="28979"/>
    </mc:Choice>
    <mc:Fallback xmlns="">
      <p:transition spd="slow" advTm="2897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02919" y="117855"/>
            <a:ext cx="9784080" cy="1508760"/>
          </a:xfrm>
        </p:spPr>
        <p:txBody>
          <a:bodyPr/>
          <a:lstStyle/>
          <a:p>
            <a:pPr algn="ctr" eaLnBrk="1" hangingPunct="1"/>
            <a:r>
              <a:rPr lang="en-US" altLang="en-US" sz="2400" b="1" dirty="0" smtClean="0">
                <a:solidFill>
                  <a:schemeClr val="accent4"/>
                </a:solidFill>
                <a:latin typeface="Calibri" panose="020F0502020204030204" pitchFamily="34" charset="0"/>
              </a:rPr>
              <a:t>Difference between Islamic and Conventional Banking</a:t>
            </a:r>
            <a:endParaRPr lang="en-US" sz="2400" b="1" dirty="0" smtClean="0">
              <a:solidFill>
                <a:schemeClr val="accent4"/>
              </a:solidFill>
              <a:latin typeface="Calibri" panose="020F0502020204030204" pitchFamily="34" charset="0"/>
            </a:endParaRPr>
          </a:p>
        </p:txBody>
      </p:sp>
      <p:sp>
        <p:nvSpPr>
          <p:cNvPr id="10243" name="Rectangle 3"/>
          <p:cNvSpPr>
            <a:spLocks noGrp="1" noChangeArrowheads="1"/>
          </p:cNvSpPr>
          <p:nvPr>
            <p:ph idx="1"/>
          </p:nvPr>
        </p:nvSpPr>
        <p:spPr>
          <a:noFill/>
        </p:spPr>
        <p:txBody>
          <a:bodyPr/>
          <a:lstStyle/>
          <a:p>
            <a:pPr algn="ctr" eaLnBrk="1" hangingPunct="1">
              <a:buFont typeface="Wingdings" pitchFamily="2" charset="2"/>
              <a:buNone/>
            </a:pPr>
            <a:r>
              <a:rPr lang="en-US" altLang="ar-SA" b="1" dirty="0" smtClean="0"/>
              <a:t>Conventional</a:t>
            </a:r>
          </a:p>
          <a:p>
            <a:pPr algn="ctr" eaLnBrk="1" hangingPunct="1">
              <a:buFont typeface="Wingdings" pitchFamily="2" charset="2"/>
              <a:buNone/>
            </a:pPr>
            <a:r>
              <a:rPr lang="en-US" altLang="ar-SA" dirty="0" smtClean="0"/>
              <a:t>	</a:t>
            </a:r>
          </a:p>
        </p:txBody>
      </p:sp>
      <p:sp>
        <p:nvSpPr>
          <p:cNvPr id="10244" name="Oval 4"/>
          <p:cNvSpPr>
            <a:spLocks noChangeArrowheads="1"/>
          </p:cNvSpPr>
          <p:nvPr/>
        </p:nvSpPr>
        <p:spPr bwMode="auto">
          <a:xfrm>
            <a:off x="2032000" y="1766063"/>
            <a:ext cx="1828800" cy="1447800"/>
          </a:xfrm>
          <a:prstGeom prst="ellipse">
            <a:avLst/>
          </a:prstGeom>
          <a:solidFill>
            <a:srgbClr val="FFCC99"/>
          </a:solidFill>
          <a:ln w="9525">
            <a:solidFill>
              <a:schemeClr val="tx1"/>
            </a:solidFill>
            <a:round/>
            <a:headEnd/>
            <a:tailEnd/>
          </a:ln>
        </p:spPr>
        <p:txBody>
          <a:bodyPr wrap="none" anchor="ctr"/>
          <a:lstStyle/>
          <a:p>
            <a:endParaRPr lang="en-US"/>
          </a:p>
        </p:txBody>
      </p:sp>
      <p:sp>
        <p:nvSpPr>
          <p:cNvPr id="10245" name="Oval 5"/>
          <p:cNvSpPr>
            <a:spLocks noChangeArrowheads="1"/>
          </p:cNvSpPr>
          <p:nvPr/>
        </p:nvSpPr>
        <p:spPr bwMode="auto">
          <a:xfrm>
            <a:off x="8331200" y="1745266"/>
            <a:ext cx="1930400" cy="14478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99014" name="Line 6"/>
          <p:cNvSpPr>
            <a:spLocks noChangeShapeType="1"/>
          </p:cNvSpPr>
          <p:nvPr/>
        </p:nvSpPr>
        <p:spPr bwMode="auto">
          <a:xfrm flipV="1">
            <a:off x="4723359" y="2163329"/>
            <a:ext cx="2844800" cy="0"/>
          </a:xfrm>
          <a:prstGeom prst="line">
            <a:avLst/>
          </a:prstGeom>
          <a:noFill/>
          <a:ln w="44450">
            <a:solidFill>
              <a:srgbClr val="FF0000"/>
            </a:solidFill>
            <a:round/>
            <a:headEnd/>
            <a:tailEnd type="triangle" w="lg" len="lg"/>
          </a:ln>
        </p:spPr>
        <p:txBody>
          <a:bodyPr wrap="none" anchor="ctr"/>
          <a:lstStyle/>
          <a:p>
            <a:endParaRPr lang="en-US"/>
          </a:p>
        </p:txBody>
      </p:sp>
      <p:sp>
        <p:nvSpPr>
          <p:cNvPr id="299015" name="Line 7"/>
          <p:cNvSpPr>
            <a:spLocks noChangeShapeType="1"/>
          </p:cNvSpPr>
          <p:nvPr/>
        </p:nvSpPr>
        <p:spPr bwMode="auto">
          <a:xfrm flipH="1" flipV="1">
            <a:off x="4723359" y="2687717"/>
            <a:ext cx="2743200" cy="0"/>
          </a:xfrm>
          <a:prstGeom prst="line">
            <a:avLst/>
          </a:prstGeom>
          <a:noFill/>
          <a:ln w="44450">
            <a:solidFill>
              <a:srgbClr val="FF0000"/>
            </a:solidFill>
            <a:round/>
            <a:headEnd/>
            <a:tailEnd type="triangle" w="lg" len="lg"/>
          </a:ln>
        </p:spPr>
        <p:txBody>
          <a:bodyPr wrap="none" anchor="ctr"/>
          <a:lstStyle/>
          <a:p>
            <a:endParaRPr lang="en-US"/>
          </a:p>
        </p:txBody>
      </p:sp>
      <p:sp>
        <p:nvSpPr>
          <p:cNvPr id="10248" name="Text Box 8"/>
          <p:cNvSpPr txBox="1">
            <a:spLocks noChangeArrowheads="1"/>
          </p:cNvSpPr>
          <p:nvPr/>
        </p:nvSpPr>
        <p:spPr bwMode="auto">
          <a:xfrm>
            <a:off x="2472028" y="2211199"/>
            <a:ext cx="1219200" cy="457200"/>
          </a:xfrm>
          <a:prstGeom prst="rect">
            <a:avLst/>
          </a:prstGeom>
          <a:noFill/>
          <a:ln w="9525">
            <a:noFill/>
            <a:miter lim="800000"/>
            <a:headEnd/>
            <a:tailEnd/>
          </a:ln>
        </p:spPr>
        <p:txBody>
          <a:bodyPr>
            <a:spAutoFit/>
          </a:bodyPr>
          <a:lstStyle/>
          <a:p>
            <a:pPr eaLnBrk="0" hangingPunct="0">
              <a:spcBef>
                <a:spcPct val="50000"/>
              </a:spcBef>
            </a:pPr>
            <a:r>
              <a:rPr lang="en-US" altLang="ar-SA" sz="2400" b="1" dirty="0">
                <a:solidFill>
                  <a:schemeClr val="accent4"/>
                </a:solidFill>
                <a:latin typeface="Times New Roman" pitchFamily="18" charset="0"/>
              </a:rPr>
              <a:t>Bank</a:t>
            </a:r>
            <a:endParaRPr lang="en-US" altLang="ar-SA" sz="2400" dirty="0">
              <a:solidFill>
                <a:schemeClr val="accent4"/>
              </a:solidFill>
              <a:latin typeface="Times New Roman" pitchFamily="18" charset="0"/>
            </a:endParaRPr>
          </a:p>
        </p:txBody>
      </p:sp>
      <p:sp>
        <p:nvSpPr>
          <p:cNvPr id="10249" name="Text Box 9"/>
          <p:cNvSpPr txBox="1">
            <a:spLocks noChangeArrowheads="1"/>
          </p:cNvSpPr>
          <p:nvPr/>
        </p:nvSpPr>
        <p:spPr bwMode="auto">
          <a:xfrm>
            <a:off x="8853399" y="2186940"/>
            <a:ext cx="1524000" cy="457200"/>
          </a:xfrm>
          <a:prstGeom prst="rect">
            <a:avLst/>
          </a:prstGeom>
          <a:noFill/>
          <a:ln w="9525">
            <a:noFill/>
            <a:miter lim="800000"/>
            <a:headEnd/>
            <a:tailEnd/>
          </a:ln>
        </p:spPr>
        <p:txBody>
          <a:bodyPr>
            <a:spAutoFit/>
          </a:bodyPr>
          <a:lstStyle/>
          <a:p>
            <a:pPr eaLnBrk="0" hangingPunct="0">
              <a:spcBef>
                <a:spcPct val="50000"/>
              </a:spcBef>
            </a:pPr>
            <a:r>
              <a:rPr lang="en-US" altLang="ar-SA" sz="2400" b="1" dirty="0">
                <a:solidFill>
                  <a:schemeClr val="accent4"/>
                </a:solidFill>
                <a:latin typeface="Times New Roman" pitchFamily="18" charset="0"/>
              </a:rPr>
              <a:t>Client</a:t>
            </a:r>
            <a:endParaRPr lang="en-US" altLang="ar-SA" sz="2400" dirty="0">
              <a:solidFill>
                <a:schemeClr val="accent4"/>
              </a:solidFill>
              <a:latin typeface="Times New Roman" pitchFamily="18" charset="0"/>
            </a:endParaRPr>
          </a:p>
        </p:txBody>
      </p:sp>
      <p:sp>
        <p:nvSpPr>
          <p:cNvPr id="299018" name="Text Box 10"/>
          <p:cNvSpPr txBox="1">
            <a:spLocks noChangeArrowheads="1"/>
          </p:cNvSpPr>
          <p:nvPr/>
        </p:nvSpPr>
        <p:spPr bwMode="auto">
          <a:xfrm>
            <a:off x="5223933" y="1504263"/>
            <a:ext cx="2438400" cy="457200"/>
          </a:xfrm>
          <a:prstGeom prst="rect">
            <a:avLst/>
          </a:prstGeom>
          <a:noFill/>
          <a:ln w="9525">
            <a:noFill/>
            <a:miter lim="800000"/>
            <a:headEnd/>
            <a:tailEnd/>
          </a:ln>
        </p:spPr>
        <p:txBody>
          <a:bodyPr>
            <a:spAutoFit/>
          </a:bodyPr>
          <a:lstStyle/>
          <a:p>
            <a:pPr eaLnBrk="0" hangingPunct="0">
              <a:spcBef>
                <a:spcPct val="50000"/>
              </a:spcBef>
            </a:pPr>
            <a:r>
              <a:rPr lang="en-US" altLang="ar-SA" sz="2400" b="1" dirty="0">
                <a:latin typeface="Times New Roman" pitchFamily="18" charset="0"/>
              </a:rPr>
              <a:t>     </a:t>
            </a:r>
            <a:r>
              <a:rPr lang="en-US" altLang="ar-SA" sz="2400" b="1" dirty="0">
                <a:solidFill>
                  <a:srgbClr val="FF0000"/>
                </a:solidFill>
                <a:latin typeface="Times New Roman" pitchFamily="18" charset="0"/>
              </a:rPr>
              <a:t>Money   </a:t>
            </a:r>
            <a:endParaRPr lang="en-US" altLang="ar-SA" sz="2400" dirty="0">
              <a:solidFill>
                <a:srgbClr val="FF0000"/>
              </a:solidFill>
              <a:latin typeface="Times New Roman" pitchFamily="18" charset="0"/>
            </a:endParaRPr>
          </a:p>
        </p:txBody>
      </p:sp>
      <p:sp>
        <p:nvSpPr>
          <p:cNvPr id="299019" name="Text Box 11"/>
          <p:cNvSpPr txBox="1">
            <a:spLocks noChangeArrowheads="1"/>
          </p:cNvSpPr>
          <p:nvPr/>
        </p:nvSpPr>
        <p:spPr bwMode="auto">
          <a:xfrm>
            <a:off x="3352800" y="3132330"/>
            <a:ext cx="4673600" cy="461665"/>
          </a:xfrm>
          <a:prstGeom prst="rect">
            <a:avLst/>
          </a:prstGeom>
          <a:noFill/>
          <a:ln w="9525">
            <a:noFill/>
            <a:miter lim="800000"/>
            <a:headEnd/>
            <a:tailEnd/>
          </a:ln>
        </p:spPr>
        <p:txBody>
          <a:bodyPr>
            <a:spAutoFit/>
          </a:bodyPr>
          <a:lstStyle/>
          <a:p>
            <a:pPr eaLnBrk="0" hangingPunct="0">
              <a:spcBef>
                <a:spcPct val="50000"/>
              </a:spcBef>
            </a:pPr>
            <a:r>
              <a:rPr lang="en-US" altLang="ar-SA" sz="2400" b="1" dirty="0" smtClean="0">
                <a:solidFill>
                  <a:srgbClr val="FF0000"/>
                </a:solidFill>
                <a:latin typeface="Times New Roman" pitchFamily="18" charset="0"/>
              </a:rPr>
              <a:t>              Money </a:t>
            </a:r>
            <a:r>
              <a:rPr lang="en-US" altLang="ar-SA" sz="2400" b="1" dirty="0">
                <a:solidFill>
                  <a:srgbClr val="FF0000"/>
                </a:solidFill>
                <a:latin typeface="Times New Roman" pitchFamily="18" charset="0"/>
              </a:rPr>
              <a:t>+ Money(interest)</a:t>
            </a:r>
          </a:p>
        </p:txBody>
      </p:sp>
      <p:sp>
        <p:nvSpPr>
          <p:cNvPr id="10252" name="Oval 12"/>
          <p:cNvSpPr>
            <a:spLocks noChangeArrowheads="1"/>
          </p:cNvSpPr>
          <p:nvPr/>
        </p:nvSpPr>
        <p:spPr bwMode="auto">
          <a:xfrm>
            <a:off x="2032000" y="4236720"/>
            <a:ext cx="1828800" cy="1447800"/>
          </a:xfrm>
          <a:prstGeom prst="ellipse">
            <a:avLst/>
          </a:prstGeom>
          <a:solidFill>
            <a:srgbClr val="FFCC99"/>
          </a:solidFill>
          <a:ln w="9525">
            <a:solidFill>
              <a:schemeClr val="tx1"/>
            </a:solidFill>
            <a:round/>
            <a:headEnd/>
            <a:tailEnd/>
          </a:ln>
        </p:spPr>
        <p:txBody>
          <a:bodyPr wrap="none" anchor="ctr"/>
          <a:lstStyle/>
          <a:p>
            <a:endParaRPr lang="en-US"/>
          </a:p>
        </p:txBody>
      </p:sp>
      <p:sp>
        <p:nvSpPr>
          <p:cNvPr id="10253" name="Oval 13"/>
          <p:cNvSpPr>
            <a:spLocks noChangeArrowheads="1"/>
          </p:cNvSpPr>
          <p:nvPr/>
        </p:nvSpPr>
        <p:spPr bwMode="auto">
          <a:xfrm>
            <a:off x="8331200" y="4236720"/>
            <a:ext cx="1930400" cy="1447800"/>
          </a:xfrm>
          <a:prstGeom prst="ellipse">
            <a:avLst/>
          </a:prstGeom>
          <a:solidFill>
            <a:srgbClr val="FFCC99"/>
          </a:solidFill>
          <a:ln w="9525">
            <a:solidFill>
              <a:schemeClr val="tx1"/>
            </a:solidFill>
            <a:round/>
            <a:headEnd/>
            <a:tailEnd/>
          </a:ln>
        </p:spPr>
        <p:txBody>
          <a:bodyPr wrap="none" anchor="ctr"/>
          <a:lstStyle/>
          <a:p>
            <a:endParaRPr lang="en-US"/>
          </a:p>
        </p:txBody>
      </p:sp>
      <p:sp>
        <p:nvSpPr>
          <p:cNvPr id="10254" name="Text Box 14"/>
          <p:cNvSpPr txBox="1">
            <a:spLocks noChangeArrowheads="1"/>
          </p:cNvSpPr>
          <p:nvPr/>
        </p:nvSpPr>
        <p:spPr bwMode="auto">
          <a:xfrm>
            <a:off x="2531860" y="4718050"/>
            <a:ext cx="1219200" cy="457200"/>
          </a:xfrm>
          <a:prstGeom prst="rect">
            <a:avLst/>
          </a:prstGeom>
          <a:noFill/>
          <a:ln w="9525">
            <a:noFill/>
            <a:miter lim="800000"/>
            <a:headEnd/>
            <a:tailEnd/>
          </a:ln>
        </p:spPr>
        <p:txBody>
          <a:bodyPr>
            <a:spAutoFit/>
          </a:bodyPr>
          <a:lstStyle/>
          <a:p>
            <a:pPr eaLnBrk="0" hangingPunct="0">
              <a:spcBef>
                <a:spcPct val="50000"/>
              </a:spcBef>
            </a:pPr>
            <a:r>
              <a:rPr lang="en-US" altLang="ar-SA" sz="2400" b="1" dirty="0">
                <a:solidFill>
                  <a:schemeClr val="accent4"/>
                </a:solidFill>
                <a:latin typeface="Times New Roman" pitchFamily="18" charset="0"/>
              </a:rPr>
              <a:t>Bank</a:t>
            </a:r>
            <a:endParaRPr lang="en-US" altLang="ar-SA" sz="2400" dirty="0">
              <a:solidFill>
                <a:schemeClr val="accent4"/>
              </a:solidFill>
              <a:latin typeface="Times New Roman" pitchFamily="18" charset="0"/>
            </a:endParaRPr>
          </a:p>
        </p:txBody>
      </p:sp>
      <p:sp>
        <p:nvSpPr>
          <p:cNvPr id="10255" name="Text Box 15"/>
          <p:cNvSpPr txBox="1">
            <a:spLocks noChangeArrowheads="1"/>
          </p:cNvSpPr>
          <p:nvPr/>
        </p:nvSpPr>
        <p:spPr bwMode="auto">
          <a:xfrm>
            <a:off x="8853399" y="4739640"/>
            <a:ext cx="1524000" cy="457200"/>
          </a:xfrm>
          <a:prstGeom prst="rect">
            <a:avLst/>
          </a:prstGeom>
          <a:noFill/>
          <a:ln w="9525">
            <a:noFill/>
            <a:miter lim="800000"/>
            <a:headEnd/>
            <a:tailEnd/>
          </a:ln>
        </p:spPr>
        <p:txBody>
          <a:bodyPr>
            <a:spAutoFit/>
          </a:bodyPr>
          <a:lstStyle/>
          <a:p>
            <a:pPr eaLnBrk="0" hangingPunct="0">
              <a:spcBef>
                <a:spcPct val="50000"/>
              </a:spcBef>
            </a:pPr>
            <a:r>
              <a:rPr lang="en-US" altLang="ar-SA" sz="2400" b="1" dirty="0">
                <a:solidFill>
                  <a:schemeClr val="accent4"/>
                </a:solidFill>
                <a:latin typeface="Times New Roman" pitchFamily="18" charset="0"/>
              </a:rPr>
              <a:t>Client</a:t>
            </a:r>
            <a:endParaRPr lang="en-US" altLang="ar-SA" sz="2400" dirty="0">
              <a:solidFill>
                <a:schemeClr val="accent4"/>
              </a:solidFill>
              <a:latin typeface="Times New Roman" pitchFamily="18" charset="0"/>
            </a:endParaRPr>
          </a:p>
        </p:txBody>
      </p:sp>
      <p:grpSp>
        <p:nvGrpSpPr>
          <p:cNvPr id="2" name="Group 16"/>
          <p:cNvGrpSpPr>
            <a:grpSpLocks/>
          </p:cNvGrpSpPr>
          <p:nvPr/>
        </p:nvGrpSpPr>
        <p:grpSpPr bwMode="auto">
          <a:xfrm>
            <a:off x="4165600" y="4544695"/>
            <a:ext cx="3962400" cy="831850"/>
            <a:chOff x="1968" y="2016"/>
            <a:chExt cx="1872" cy="524"/>
          </a:xfrm>
        </p:grpSpPr>
        <p:sp>
          <p:nvSpPr>
            <p:cNvPr id="10263" name="Text Box 17"/>
            <p:cNvSpPr txBox="1">
              <a:spLocks noChangeArrowheads="1"/>
            </p:cNvSpPr>
            <p:nvPr/>
          </p:nvSpPr>
          <p:spPr bwMode="auto">
            <a:xfrm>
              <a:off x="2400" y="2016"/>
              <a:ext cx="960" cy="524"/>
            </a:xfrm>
            <a:prstGeom prst="rect">
              <a:avLst/>
            </a:prstGeom>
            <a:solidFill>
              <a:srgbClr val="CCFFFF"/>
            </a:solidFill>
            <a:ln w="9525">
              <a:solidFill>
                <a:srgbClr val="333399"/>
              </a:solidFill>
              <a:miter lim="800000"/>
              <a:headEnd/>
              <a:tailEnd/>
            </a:ln>
          </p:spPr>
          <p:txBody>
            <a:bodyPr>
              <a:spAutoFit/>
            </a:bodyPr>
            <a:lstStyle/>
            <a:p>
              <a:pPr algn="ctr" eaLnBrk="0" hangingPunct="0">
                <a:spcBef>
                  <a:spcPct val="50000"/>
                </a:spcBef>
              </a:pPr>
              <a:r>
                <a:rPr lang="en-US" altLang="ar-SA" sz="2400" b="1" dirty="0">
                  <a:solidFill>
                    <a:srgbClr val="000099"/>
                  </a:solidFill>
                  <a:latin typeface="Times New Roman" pitchFamily="18" charset="0"/>
                </a:rPr>
                <a:t>Goods &amp; Services</a:t>
              </a:r>
              <a:endParaRPr lang="en-US" altLang="ar-SA" sz="2400" b="1" dirty="0">
                <a:latin typeface="Times New Roman" pitchFamily="18" charset="0"/>
              </a:endParaRPr>
            </a:p>
          </p:txBody>
        </p:sp>
        <p:sp>
          <p:nvSpPr>
            <p:cNvPr id="10264" name="Line 18"/>
            <p:cNvSpPr>
              <a:spLocks noChangeShapeType="1"/>
            </p:cNvSpPr>
            <p:nvPr/>
          </p:nvSpPr>
          <p:spPr bwMode="auto">
            <a:xfrm>
              <a:off x="1968" y="2304"/>
              <a:ext cx="432" cy="0"/>
            </a:xfrm>
            <a:prstGeom prst="line">
              <a:avLst/>
            </a:prstGeom>
            <a:noFill/>
            <a:ln w="44450">
              <a:solidFill>
                <a:srgbClr val="FF0000"/>
              </a:solidFill>
              <a:round/>
              <a:headEnd/>
              <a:tailEnd type="none" w="lg" len="lg"/>
            </a:ln>
          </p:spPr>
          <p:txBody>
            <a:bodyPr wrap="none" anchor="ctr"/>
            <a:lstStyle/>
            <a:p>
              <a:endParaRPr lang="en-US"/>
            </a:p>
          </p:txBody>
        </p:sp>
        <p:sp>
          <p:nvSpPr>
            <p:cNvPr id="10265" name="Line 19"/>
            <p:cNvSpPr>
              <a:spLocks noChangeShapeType="1"/>
            </p:cNvSpPr>
            <p:nvPr/>
          </p:nvSpPr>
          <p:spPr bwMode="auto">
            <a:xfrm>
              <a:off x="3360" y="2304"/>
              <a:ext cx="480" cy="0"/>
            </a:xfrm>
            <a:prstGeom prst="line">
              <a:avLst/>
            </a:prstGeom>
            <a:noFill/>
            <a:ln w="44450">
              <a:solidFill>
                <a:srgbClr val="FF0000"/>
              </a:solidFill>
              <a:round/>
              <a:headEnd/>
              <a:tailEnd type="triangle" w="lg" len="lg"/>
            </a:ln>
          </p:spPr>
          <p:txBody>
            <a:bodyPr wrap="none" anchor="ctr"/>
            <a:lstStyle/>
            <a:p>
              <a:endParaRPr lang="en-US"/>
            </a:p>
          </p:txBody>
        </p:sp>
      </p:grpSp>
      <p:grpSp>
        <p:nvGrpSpPr>
          <p:cNvPr id="3" name="Group 20"/>
          <p:cNvGrpSpPr>
            <a:grpSpLocks/>
          </p:cNvGrpSpPr>
          <p:nvPr/>
        </p:nvGrpSpPr>
        <p:grpSpPr bwMode="auto">
          <a:xfrm>
            <a:off x="3251200" y="5330253"/>
            <a:ext cx="5892800" cy="685800"/>
            <a:chOff x="1488" y="2784"/>
            <a:chExt cx="2784" cy="432"/>
          </a:xfrm>
        </p:grpSpPr>
        <p:sp>
          <p:nvSpPr>
            <p:cNvPr id="10259" name="Line 21"/>
            <p:cNvSpPr>
              <a:spLocks noChangeShapeType="1"/>
            </p:cNvSpPr>
            <p:nvPr/>
          </p:nvSpPr>
          <p:spPr bwMode="auto">
            <a:xfrm>
              <a:off x="4272" y="2832"/>
              <a:ext cx="0" cy="384"/>
            </a:xfrm>
            <a:prstGeom prst="line">
              <a:avLst/>
            </a:prstGeom>
            <a:noFill/>
            <a:ln w="44450">
              <a:solidFill>
                <a:srgbClr val="FF0000"/>
              </a:solidFill>
              <a:round/>
              <a:headEnd/>
              <a:tailEnd type="none" w="lg" len="lg"/>
            </a:ln>
          </p:spPr>
          <p:txBody>
            <a:bodyPr wrap="none" anchor="ctr"/>
            <a:lstStyle/>
            <a:p>
              <a:endParaRPr lang="en-US"/>
            </a:p>
          </p:txBody>
        </p:sp>
        <p:sp>
          <p:nvSpPr>
            <p:cNvPr id="10260" name="Line 22"/>
            <p:cNvSpPr>
              <a:spLocks noChangeShapeType="1"/>
            </p:cNvSpPr>
            <p:nvPr/>
          </p:nvSpPr>
          <p:spPr bwMode="auto">
            <a:xfrm flipH="1">
              <a:off x="1488" y="3216"/>
              <a:ext cx="2784" cy="0"/>
            </a:xfrm>
            <a:prstGeom prst="line">
              <a:avLst/>
            </a:prstGeom>
            <a:noFill/>
            <a:ln w="44450">
              <a:solidFill>
                <a:srgbClr val="FF0000"/>
              </a:solidFill>
              <a:round/>
              <a:headEnd/>
              <a:tailEnd type="none" w="lg" len="lg"/>
            </a:ln>
          </p:spPr>
          <p:txBody>
            <a:bodyPr wrap="none" anchor="ctr"/>
            <a:lstStyle/>
            <a:p>
              <a:endParaRPr lang="en-US"/>
            </a:p>
          </p:txBody>
        </p:sp>
        <p:sp>
          <p:nvSpPr>
            <p:cNvPr id="10261" name="Line 23"/>
            <p:cNvSpPr>
              <a:spLocks noChangeShapeType="1"/>
            </p:cNvSpPr>
            <p:nvPr/>
          </p:nvSpPr>
          <p:spPr bwMode="auto">
            <a:xfrm flipV="1">
              <a:off x="1488" y="2784"/>
              <a:ext cx="0" cy="432"/>
            </a:xfrm>
            <a:prstGeom prst="line">
              <a:avLst/>
            </a:prstGeom>
            <a:noFill/>
            <a:ln w="44450">
              <a:solidFill>
                <a:srgbClr val="FF0000"/>
              </a:solidFill>
              <a:round/>
              <a:headEnd/>
              <a:tailEnd type="triangle" w="lg" len="lg"/>
            </a:ln>
          </p:spPr>
          <p:txBody>
            <a:bodyPr wrap="none" anchor="ctr"/>
            <a:lstStyle/>
            <a:p>
              <a:endParaRPr lang="en-US"/>
            </a:p>
          </p:txBody>
        </p:sp>
        <p:sp>
          <p:nvSpPr>
            <p:cNvPr id="10262" name="Text Box 24"/>
            <p:cNvSpPr txBox="1">
              <a:spLocks noChangeArrowheads="1"/>
            </p:cNvSpPr>
            <p:nvPr/>
          </p:nvSpPr>
          <p:spPr bwMode="auto">
            <a:xfrm>
              <a:off x="2588" y="2925"/>
              <a:ext cx="816" cy="288"/>
            </a:xfrm>
            <a:prstGeom prst="rect">
              <a:avLst/>
            </a:prstGeom>
            <a:noFill/>
            <a:ln w="9525">
              <a:noFill/>
              <a:miter lim="800000"/>
              <a:headEnd/>
              <a:tailEnd/>
            </a:ln>
          </p:spPr>
          <p:txBody>
            <a:bodyPr>
              <a:spAutoFit/>
            </a:bodyPr>
            <a:lstStyle/>
            <a:p>
              <a:pPr eaLnBrk="0" hangingPunct="0">
                <a:spcBef>
                  <a:spcPct val="50000"/>
                </a:spcBef>
              </a:pPr>
              <a:r>
                <a:rPr lang="en-US" altLang="ar-SA" sz="2400" b="1" dirty="0">
                  <a:solidFill>
                    <a:srgbClr val="FF0000"/>
                  </a:solidFill>
                  <a:latin typeface="Times New Roman" pitchFamily="18" charset="0"/>
                </a:rPr>
                <a:t>M</a:t>
              </a:r>
              <a:r>
                <a:rPr lang="en-US" altLang="ar-SA" sz="2400" b="1" dirty="0" smtClean="0">
                  <a:solidFill>
                    <a:srgbClr val="FF0000"/>
                  </a:solidFill>
                  <a:latin typeface="Times New Roman" pitchFamily="18" charset="0"/>
                </a:rPr>
                <a:t>oney</a:t>
              </a:r>
              <a:endParaRPr lang="en-US" altLang="ar-SA" sz="2400" dirty="0">
                <a:solidFill>
                  <a:srgbClr val="FF0000"/>
                </a:solidFill>
                <a:latin typeface="Times New Roman" pitchFamily="18" charset="0"/>
              </a:endParaRPr>
            </a:p>
          </p:txBody>
        </p:sp>
      </p:grpSp>
      <p:sp>
        <p:nvSpPr>
          <p:cNvPr id="10258" name="Rectangle 25"/>
          <p:cNvSpPr>
            <a:spLocks noChangeArrowheads="1"/>
          </p:cNvSpPr>
          <p:nvPr/>
        </p:nvSpPr>
        <p:spPr bwMode="auto">
          <a:xfrm>
            <a:off x="2997200" y="3684525"/>
            <a:ext cx="6400800" cy="519112"/>
          </a:xfrm>
          <a:prstGeom prst="rect">
            <a:avLst/>
          </a:prstGeom>
          <a:noFill/>
          <a:ln w="9525">
            <a:noFill/>
            <a:miter lim="800000"/>
            <a:headEnd/>
            <a:tailEnd/>
          </a:ln>
        </p:spPr>
        <p:txBody>
          <a:bodyPr>
            <a:spAutoFit/>
          </a:bodyPr>
          <a:lstStyle/>
          <a:p>
            <a:pPr algn="ctr"/>
            <a:r>
              <a:rPr lang="en-US" altLang="ar-SA" sz="2800" b="1" u="sng" dirty="0">
                <a:solidFill>
                  <a:schemeClr val="accent2">
                    <a:lumMod val="75000"/>
                  </a:schemeClr>
                </a:solidFill>
              </a:rPr>
              <a:t>Islamic Banking</a:t>
            </a:r>
            <a:endParaRPr lang="en-US" sz="2800" b="1" u="sng" dirty="0">
              <a:solidFill>
                <a:schemeClr val="accent2">
                  <a:lumMod val="75000"/>
                </a:schemeClr>
              </a:solidFill>
            </a:endParaRPr>
          </a:p>
        </p:txBody>
      </p:sp>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sp>
        <p:nvSpPr>
          <p:cNvPr id="28" name="TextBox 27"/>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448734" y="0"/>
            <a:ext cx="8596668" cy="1079500"/>
          </a:xfrm>
          <a:prstGeom prst="rect">
            <a:avLst/>
          </a:prstGeom>
          <a:solidFill>
            <a:schemeClr val="accent4"/>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a:t>
            </a:r>
            <a:r>
              <a:rPr lang="en-US" b="1" dirty="0" smtClean="0">
                <a:solidFill>
                  <a:srgbClr val="FFFFFF"/>
                </a:solidFill>
                <a:cs typeface="Arial" charset="0"/>
              </a:rPr>
              <a:t>Finance</a:t>
            </a:r>
            <a:r>
              <a:rPr lang="en-US" sz="3600" b="1" dirty="0" smtClean="0">
                <a:solidFill>
                  <a:srgbClr val="FFFFFF"/>
                </a:solidFill>
                <a:cs typeface="Arial" charset="0"/>
              </a:rPr>
              <a:t> Products</a:t>
            </a:r>
            <a:endParaRPr lang="en-GB" sz="3600" b="1" dirty="0">
              <a:solidFill>
                <a:srgbClr val="FFFFFF"/>
              </a:solidFill>
              <a:cs typeface="Arial" charset="0"/>
            </a:endParaRPr>
          </a:p>
        </p:txBody>
      </p:sp>
      <p:sp>
        <p:nvSpPr>
          <p:cNvPr id="3" name="Content Placeholder 2"/>
          <p:cNvSpPr>
            <a:spLocks noGrp="1"/>
          </p:cNvSpPr>
          <p:nvPr>
            <p:ph idx="1"/>
          </p:nvPr>
        </p:nvSpPr>
        <p:spPr>
          <a:xfrm>
            <a:off x="448735" y="2249488"/>
            <a:ext cx="8759660" cy="4608512"/>
          </a:xfrm>
        </p:spPr>
        <p:txBody>
          <a:bodyPr>
            <a:noAutofit/>
          </a:bodyPr>
          <a:lstStyle/>
          <a:p>
            <a:pPr marL="0" lvl="1" indent="0">
              <a:buNone/>
            </a:pPr>
            <a:r>
              <a:rPr lang="en-US" sz="1800" dirty="0" smtClean="0">
                <a:solidFill>
                  <a:schemeClr val="bg2">
                    <a:lumMod val="50000"/>
                  </a:schemeClr>
                </a:solidFill>
                <a:latin typeface="Calibri" panose="020F0502020204030204" pitchFamily="34" charset="0"/>
              </a:rPr>
              <a:t>Literally </a:t>
            </a:r>
            <a:r>
              <a:rPr lang="en-US" sz="1800" dirty="0">
                <a:solidFill>
                  <a:schemeClr val="bg2">
                    <a:lumMod val="50000"/>
                  </a:schemeClr>
                </a:solidFill>
                <a:latin typeface="Calibri" panose="020F0502020204030204" pitchFamily="34" charset="0"/>
              </a:rPr>
              <a:t>it means a sale on mutually agreed profit, also known as cost plus sales, it is </a:t>
            </a:r>
            <a:r>
              <a:rPr lang="en-US" sz="1800" dirty="0" smtClean="0">
                <a:solidFill>
                  <a:schemeClr val="bg2">
                    <a:lumMod val="50000"/>
                  </a:schemeClr>
                </a:solidFill>
                <a:latin typeface="Calibri" panose="020F0502020204030204" pitchFamily="34" charset="0"/>
              </a:rPr>
              <a:t>one </a:t>
            </a:r>
            <a:r>
              <a:rPr lang="en-US" sz="1800" dirty="0">
                <a:solidFill>
                  <a:schemeClr val="bg2">
                    <a:lumMod val="50000"/>
                  </a:schemeClr>
                </a:solidFill>
                <a:latin typeface="Calibri" panose="020F0502020204030204" pitchFamily="34" charset="0"/>
              </a:rPr>
              <a:t>of </a:t>
            </a:r>
            <a:r>
              <a:rPr lang="en-US" sz="1800" dirty="0" smtClean="0">
                <a:solidFill>
                  <a:schemeClr val="bg2">
                    <a:lumMod val="50000"/>
                  </a:schemeClr>
                </a:solidFill>
                <a:latin typeface="Calibri" panose="020F0502020204030204" pitchFamily="34" charset="0"/>
              </a:rPr>
              <a:t>the </a:t>
            </a:r>
            <a:r>
              <a:rPr lang="en-US" sz="1800" dirty="0">
                <a:solidFill>
                  <a:schemeClr val="bg2">
                    <a:lumMod val="50000"/>
                  </a:schemeClr>
                </a:solidFill>
                <a:latin typeface="Calibri" panose="020F0502020204030204" pitchFamily="34" charset="0"/>
              </a:rPr>
              <a:t>most widely used </a:t>
            </a:r>
            <a:r>
              <a:rPr lang="en-US" sz="1800" dirty="0" smtClean="0">
                <a:solidFill>
                  <a:schemeClr val="bg2">
                    <a:lumMod val="50000"/>
                  </a:schemeClr>
                </a:solidFill>
                <a:latin typeface="Calibri" panose="020F0502020204030204" pitchFamily="34" charset="0"/>
              </a:rPr>
              <a:t>instruments </a:t>
            </a:r>
            <a:r>
              <a:rPr lang="en-US" sz="1800" dirty="0">
                <a:solidFill>
                  <a:schemeClr val="bg2">
                    <a:lumMod val="50000"/>
                  </a:schemeClr>
                </a:solidFill>
                <a:latin typeface="Calibri" panose="020F0502020204030204" pitchFamily="34" charset="0"/>
              </a:rPr>
              <a:t>for short-term financing where the </a:t>
            </a:r>
            <a:r>
              <a:rPr lang="en-US" sz="1800" dirty="0" smtClean="0">
                <a:solidFill>
                  <a:schemeClr val="bg2">
                    <a:lumMod val="50000"/>
                  </a:schemeClr>
                </a:solidFill>
                <a:latin typeface="Calibri" panose="020F0502020204030204" pitchFamily="34" charset="0"/>
              </a:rPr>
              <a:t>Bank/MFI undertakes </a:t>
            </a:r>
            <a:r>
              <a:rPr lang="en-US" sz="1800" dirty="0">
                <a:solidFill>
                  <a:schemeClr val="bg2">
                    <a:lumMod val="50000"/>
                  </a:schemeClr>
                </a:solidFill>
                <a:latin typeface="Calibri" panose="020F0502020204030204" pitchFamily="34" charset="0"/>
              </a:rPr>
              <a:t>to </a:t>
            </a:r>
            <a:r>
              <a:rPr lang="en-US" sz="1800" dirty="0" smtClean="0">
                <a:solidFill>
                  <a:schemeClr val="bg2">
                    <a:lumMod val="50000"/>
                  </a:schemeClr>
                </a:solidFill>
                <a:latin typeface="Calibri" panose="020F0502020204030204" pitchFamily="34" charset="0"/>
              </a:rPr>
              <a:t>supply </a:t>
            </a:r>
            <a:r>
              <a:rPr lang="en-US" sz="1800" dirty="0">
                <a:solidFill>
                  <a:schemeClr val="bg2">
                    <a:lumMod val="50000"/>
                  </a:schemeClr>
                </a:solidFill>
                <a:latin typeface="Calibri" panose="020F0502020204030204" pitchFamily="34" charset="0"/>
              </a:rPr>
              <a:t>specific goods or commodities at mutually </a:t>
            </a:r>
            <a:r>
              <a:rPr lang="en-US" sz="1800" dirty="0" smtClean="0">
                <a:solidFill>
                  <a:schemeClr val="bg2">
                    <a:lumMod val="50000"/>
                  </a:schemeClr>
                </a:solidFill>
                <a:latin typeface="Calibri" panose="020F0502020204030204" pitchFamily="34" charset="0"/>
              </a:rPr>
              <a:t>agreed </a:t>
            </a:r>
            <a:r>
              <a:rPr lang="en-US" sz="1800" dirty="0">
                <a:solidFill>
                  <a:schemeClr val="bg2">
                    <a:lumMod val="50000"/>
                  </a:schemeClr>
                </a:solidFill>
                <a:latin typeface="Calibri" panose="020F0502020204030204" pitchFamily="34" charset="0"/>
              </a:rPr>
              <a:t>profit to the </a:t>
            </a:r>
            <a:r>
              <a:rPr lang="en-US" sz="1800" dirty="0" smtClean="0">
                <a:solidFill>
                  <a:schemeClr val="bg2">
                    <a:lumMod val="50000"/>
                  </a:schemeClr>
                </a:solidFill>
                <a:latin typeface="Calibri" panose="020F0502020204030204" pitchFamily="34" charset="0"/>
              </a:rPr>
              <a:t>client.</a:t>
            </a:r>
            <a:endParaRPr lang="en-US" sz="1800" b="1" dirty="0" smtClean="0">
              <a:solidFill>
                <a:schemeClr val="bg2">
                  <a:lumMod val="50000"/>
                </a:schemeClr>
              </a:solidFill>
              <a:latin typeface="Calibri" panose="020F0502020204030204" pitchFamily="34" charset="0"/>
            </a:endParaRPr>
          </a:p>
          <a:p>
            <a:pPr marL="0" lvl="1" indent="0">
              <a:buNone/>
            </a:pPr>
            <a:endParaRPr lang="en-US" sz="1800" b="1" dirty="0" smtClean="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 :</a:t>
            </a:r>
            <a:endParaRPr lang="en-US" sz="1800" b="1" u="sng" dirty="0">
              <a:solidFill>
                <a:schemeClr val="bg2">
                  <a:lumMod val="50000"/>
                </a:schemeClr>
              </a:solidFill>
              <a:latin typeface="Calibri" panose="020F0502020204030204" pitchFamily="34" charset="0"/>
            </a:endParaRPr>
          </a:p>
          <a:p>
            <a:pPr marL="0" lvl="1" indent="0">
              <a:buNone/>
            </a:pPr>
            <a:r>
              <a:rPr lang="en-US" sz="1800" dirty="0" smtClean="0">
                <a:solidFill>
                  <a:schemeClr val="bg2">
                    <a:lumMod val="50000"/>
                  </a:schemeClr>
                </a:solidFill>
                <a:latin typeface="Calibri" panose="020F0502020204030204" pitchFamily="34" charset="0"/>
              </a:rPr>
              <a:t>Murabahah </a:t>
            </a:r>
            <a:r>
              <a:rPr lang="en-US" sz="1800" dirty="0">
                <a:solidFill>
                  <a:schemeClr val="bg2">
                    <a:lumMod val="50000"/>
                  </a:schemeClr>
                </a:solidFill>
                <a:latin typeface="Calibri" panose="020F0502020204030204" pitchFamily="34" charset="0"/>
              </a:rPr>
              <a:t>can be utilize for Purchase of raw </a:t>
            </a:r>
            <a:r>
              <a:rPr lang="en-US" sz="1800" dirty="0" smtClean="0">
                <a:solidFill>
                  <a:schemeClr val="bg2">
                    <a:lumMod val="50000"/>
                  </a:schemeClr>
                </a:solidFill>
                <a:latin typeface="Calibri" panose="020F0502020204030204" pitchFamily="34" charset="0"/>
              </a:rPr>
              <a:t>materials, </a:t>
            </a:r>
            <a:r>
              <a:rPr lang="en-US" sz="1800" dirty="0">
                <a:solidFill>
                  <a:schemeClr val="bg2">
                    <a:lumMod val="50000"/>
                  </a:schemeClr>
                </a:solidFill>
                <a:latin typeface="Calibri" panose="020F0502020204030204" pitchFamily="34" charset="0"/>
              </a:rPr>
              <a:t>equipment, </a:t>
            </a:r>
            <a:r>
              <a:rPr lang="en-US" sz="1800" dirty="0" smtClean="0">
                <a:solidFill>
                  <a:schemeClr val="bg2">
                    <a:lumMod val="50000"/>
                  </a:schemeClr>
                </a:solidFill>
                <a:latin typeface="Calibri" panose="020F0502020204030204" pitchFamily="34" charset="0"/>
              </a:rPr>
              <a:t>Machinery, Consumer goods</a:t>
            </a:r>
            <a:r>
              <a:rPr lang="en-US" sz="1800" dirty="0">
                <a:solidFill>
                  <a:schemeClr val="bg2">
                    <a:lumMod val="50000"/>
                  </a:schemeClr>
                </a:solidFill>
                <a:latin typeface="Calibri" panose="020F0502020204030204" pitchFamily="34" charset="0"/>
              </a:rPr>
              <a:t>, </a:t>
            </a:r>
            <a:r>
              <a:rPr lang="en-US" sz="1800" dirty="0" smtClean="0">
                <a:solidFill>
                  <a:schemeClr val="bg2">
                    <a:lumMod val="50000"/>
                  </a:schemeClr>
                </a:solidFill>
                <a:latin typeface="Calibri" panose="020F0502020204030204" pitchFamily="34" charset="0"/>
              </a:rPr>
              <a:t>Vehicle</a:t>
            </a:r>
            <a:r>
              <a:rPr lang="en-US" sz="1800" dirty="0">
                <a:solidFill>
                  <a:schemeClr val="bg2">
                    <a:lumMod val="50000"/>
                  </a:schemeClr>
                </a:solidFill>
                <a:latin typeface="Calibri" panose="020F0502020204030204" pitchFamily="34" charset="0"/>
              </a:rPr>
              <a:t>, Houses </a:t>
            </a:r>
            <a:r>
              <a:rPr lang="en-US" sz="1800" dirty="0" smtClean="0">
                <a:solidFill>
                  <a:schemeClr val="bg2">
                    <a:lumMod val="50000"/>
                  </a:schemeClr>
                </a:solidFill>
                <a:latin typeface="Calibri" panose="020F0502020204030204" pitchFamily="34" charset="0"/>
              </a:rPr>
              <a:t>etc..</a:t>
            </a:r>
            <a:endParaRPr lang="en-US" sz="1800" b="1" dirty="0">
              <a:solidFill>
                <a:schemeClr val="bg2">
                  <a:lumMod val="50000"/>
                </a:schemeClr>
              </a:solidFill>
              <a:latin typeface="Calibri" panose="020F0502020204030204" pitchFamily="34" charset="0"/>
            </a:endParaRPr>
          </a:p>
          <a:p>
            <a:pPr marL="0" lvl="1" indent="0">
              <a:buNone/>
            </a:pPr>
            <a:endParaRPr lang="en-US" sz="1800" b="1" dirty="0" smtClean="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Currently </a:t>
            </a:r>
            <a:r>
              <a:rPr lang="en-US" sz="1800" b="1" u="sng" dirty="0">
                <a:solidFill>
                  <a:schemeClr val="bg2">
                    <a:lumMod val="50000"/>
                  </a:schemeClr>
                </a:solidFill>
                <a:latin typeface="Calibri" panose="020F0502020204030204" pitchFamily="34" charset="0"/>
              </a:rPr>
              <a:t>Practiced:</a:t>
            </a:r>
          </a:p>
          <a:p>
            <a:pPr marL="0" lvl="1" indent="0">
              <a:buNone/>
            </a:pPr>
            <a:r>
              <a:rPr lang="en-US" sz="1800" dirty="0" smtClean="0">
                <a:solidFill>
                  <a:schemeClr val="bg2">
                    <a:lumMod val="50000"/>
                  </a:schemeClr>
                </a:solidFill>
                <a:latin typeface="Calibri" panose="020F0502020204030204" pitchFamily="34" charset="0"/>
              </a:rPr>
              <a:t>AL Baraka Bank, Meezan, Intl Bank of Azerbaijan,  </a:t>
            </a:r>
          </a:p>
          <a:p>
            <a:pPr marL="0" lvl="1" indent="0">
              <a:buNone/>
            </a:pPr>
            <a:r>
              <a:rPr lang="en-US" sz="1800" dirty="0" smtClean="0">
                <a:solidFill>
                  <a:schemeClr val="bg2">
                    <a:lumMod val="50000"/>
                  </a:schemeClr>
                </a:solidFill>
                <a:latin typeface="Calibri" panose="020F0502020204030204" pitchFamily="34" charset="0"/>
              </a:rPr>
              <a:t>Islamic Bank, Islamic </a:t>
            </a:r>
            <a:r>
              <a:rPr lang="en-US" sz="1800" dirty="0">
                <a:solidFill>
                  <a:schemeClr val="bg2">
                    <a:lumMod val="50000"/>
                  </a:schemeClr>
                </a:solidFill>
                <a:latin typeface="Calibri" panose="020F0502020204030204" pitchFamily="34" charset="0"/>
              </a:rPr>
              <a:t>Bank </a:t>
            </a:r>
            <a:r>
              <a:rPr lang="en-US" sz="1800" dirty="0" smtClean="0">
                <a:solidFill>
                  <a:schemeClr val="bg2">
                    <a:lumMod val="50000"/>
                  </a:schemeClr>
                </a:solidFill>
                <a:latin typeface="Calibri" panose="020F0502020204030204" pitchFamily="34" charset="0"/>
              </a:rPr>
              <a:t>Bangladesh</a:t>
            </a:r>
            <a:endParaRPr lang="en-US" sz="1800" dirty="0">
              <a:solidFill>
                <a:schemeClr val="bg2">
                  <a:lumMod val="50000"/>
                </a:schemeClr>
              </a:solidFill>
              <a:latin typeface="Calibri" panose="020F0502020204030204" pitchFamily="34" charset="0"/>
            </a:endParaRPr>
          </a:p>
        </p:txBody>
      </p:sp>
      <p:sp>
        <p:nvSpPr>
          <p:cNvPr id="9" name="Rounded Rectangle 8"/>
          <p:cNvSpPr/>
          <p:nvPr/>
        </p:nvSpPr>
        <p:spPr>
          <a:xfrm>
            <a:off x="448734" y="1251744"/>
            <a:ext cx="4224866" cy="546100"/>
          </a:xfrm>
          <a:prstGeom prst="roundRect">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Murabahah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10" name="Picture 9" descr="shopkeeper.jpg"/>
          <p:cNvPicPr>
            <a:picLocks noChangeAspect="1"/>
          </p:cNvPicPr>
          <p:nvPr/>
        </p:nvPicPr>
        <p:blipFill>
          <a:blip r:embed="rId3"/>
          <a:stretch>
            <a:fillRect/>
          </a:stretch>
        </p:blipFill>
        <p:spPr>
          <a:xfrm>
            <a:off x="9311425" y="2535223"/>
            <a:ext cx="2529230" cy="2358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018902748"/>
      </p:ext>
    </p:extLst>
  </p:cSld>
  <p:clrMapOvr>
    <a:masterClrMapping/>
  </p:clrMapOvr>
  <mc:AlternateContent xmlns:mc="http://schemas.openxmlformats.org/markup-compatibility/2006" xmlns:p14="http://schemas.microsoft.com/office/powerpoint/2010/main">
    <mc:Choice Requires="p14">
      <p:transition spd="slow" p14:dur="2000" advTm="41962"/>
    </mc:Choice>
    <mc:Fallback xmlns="">
      <p:transition spd="slow" advTm="4196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19100" y="0"/>
            <a:ext cx="8524702" cy="927100"/>
          </a:xfrm>
          <a:prstGeom prst="rect">
            <a:avLst/>
          </a:prstGeom>
          <a:solidFill>
            <a:schemeClr val="accent4"/>
          </a:solidFill>
          <a:ln w="9525" algn="ctr">
            <a:noFill/>
            <a:miter lim="800000"/>
            <a:headEnd/>
            <a:tailEnd/>
          </a:ln>
          <a:effectLst/>
        </p:spPr>
        <p:txBody>
          <a:bodyPr anchor="ctr"/>
          <a:lstStyle/>
          <a:p>
            <a:pPr algn="ctr"/>
            <a:r>
              <a:rPr lang="en-US" sz="3600" b="1" dirty="0" smtClean="0">
                <a:solidFill>
                  <a:srgbClr val="FFFFFF"/>
                </a:solidFill>
                <a:cs typeface="Arial" charset="0"/>
              </a:rPr>
              <a:t>Products in Islamic Finance</a:t>
            </a:r>
            <a:endParaRPr lang="en-GB" sz="3600" b="1" dirty="0">
              <a:solidFill>
                <a:srgbClr val="FFFFFF"/>
              </a:solidFill>
              <a:cs typeface="Arial" charset="0"/>
            </a:endParaRPr>
          </a:p>
        </p:txBody>
      </p:sp>
      <p:sp>
        <p:nvSpPr>
          <p:cNvPr id="3" name="Content Placeholder 2"/>
          <p:cNvSpPr>
            <a:spLocks noGrp="1"/>
          </p:cNvSpPr>
          <p:nvPr>
            <p:ph idx="1"/>
          </p:nvPr>
        </p:nvSpPr>
        <p:spPr>
          <a:xfrm>
            <a:off x="419100" y="2042185"/>
            <a:ext cx="8888673" cy="4577556"/>
          </a:xfrm>
        </p:spPr>
        <p:txBody>
          <a:bodyPr>
            <a:noAutofit/>
          </a:bodyPr>
          <a:lstStyle/>
          <a:p>
            <a:pPr marL="0" lvl="0" indent="0">
              <a:buNone/>
            </a:pPr>
            <a:r>
              <a:rPr lang="en-US" sz="1800" dirty="0" smtClean="0">
                <a:solidFill>
                  <a:schemeClr val="bg2">
                    <a:lumMod val="50000"/>
                  </a:schemeClr>
                </a:solidFill>
                <a:latin typeface="Calibri" panose="020F0502020204030204" pitchFamily="34" charset="0"/>
              </a:rPr>
              <a:t>Ijarah Means Operating lease. It is an arrangement under which the Islamic Bank/MFI lease equipments,  light Vehicles, Instruments, buildings or other facilities to a client, against an agreed rental.</a:t>
            </a:r>
          </a:p>
          <a:p>
            <a:pPr marL="0" lvl="1" indent="0">
              <a:buNone/>
            </a:pPr>
            <a:endParaRPr lang="en-US" sz="1800" b="1" dirty="0" smtClean="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 :</a:t>
            </a:r>
          </a:p>
          <a:p>
            <a:pPr marL="0" lvl="1" indent="0">
              <a:buNone/>
            </a:pPr>
            <a:r>
              <a:rPr lang="en-US" sz="1800" b="1" dirty="0" smtClean="0">
                <a:solidFill>
                  <a:schemeClr val="bg2">
                    <a:lumMod val="50000"/>
                  </a:schemeClr>
                </a:solidFill>
                <a:latin typeface="Calibri" panose="020F0502020204030204" pitchFamily="34" charset="0"/>
              </a:rPr>
              <a:t>Auto Financing, Equipment Financing, House </a:t>
            </a:r>
          </a:p>
          <a:p>
            <a:pPr marL="0" lvl="1" indent="0">
              <a:buNone/>
            </a:pPr>
            <a:r>
              <a:rPr lang="en-US" sz="1800" b="1" dirty="0" smtClean="0">
                <a:solidFill>
                  <a:schemeClr val="bg2">
                    <a:lumMod val="50000"/>
                  </a:schemeClr>
                </a:solidFill>
                <a:latin typeface="Calibri" panose="020F0502020204030204" pitchFamily="34" charset="0"/>
              </a:rPr>
              <a:t>Lease, small production unit lease etc. </a:t>
            </a:r>
          </a:p>
          <a:p>
            <a:pPr marL="0" lvl="1" indent="0">
              <a:buNone/>
            </a:pPr>
            <a:endParaRPr lang="en-US" sz="1800" b="1" dirty="0" smtClean="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Currently Practiced:</a:t>
            </a:r>
          </a:p>
          <a:p>
            <a:pPr marL="0" lvl="1" indent="0">
              <a:buNone/>
            </a:pPr>
            <a:r>
              <a:rPr lang="en-US" sz="1800" dirty="0" smtClean="0">
                <a:solidFill>
                  <a:schemeClr val="bg2">
                    <a:lumMod val="50000"/>
                  </a:schemeClr>
                </a:solidFill>
                <a:latin typeface="Calibri" panose="020F0502020204030204" pitchFamily="34" charset="0"/>
              </a:rPr>
              <a:t>Ansar Leasing, Al-Amal Microfinance Bank, NRDP,  CWCD etc.</a:t>
            </a:r>
          </a:p>
          <a:p>
            <a:pPr marL="0" lvl="1" indent="0">
              <a:buNone/>
            </a:pPr>
            <a:r>
              <a:rPr lang="en-US" sz="1800" dirty="0" smtClean="0">
                <a:solidFill>
                  <a:schemeClr val="bg2">
                    <a:lumMod val="50000"/>
                  </a:schemeClr>
                </a:solidFill>
                <a:latin typeface="Calibri" panose="020F0502020204030204" pitchFamily="34" charset="0"/>
              </a:rPr>
              <a:t>Amanah Islamic Bank – Philippines. </a:t>
            </a:r>
            <a:endParaRPr lang="en-US" sz="1800" dirty="0">
              <a:solidFill>
                <a:schemeClr val="bg2">
                  <a:lumMod val="50000"/>
                </a:schemeClr>
              </a:solidFill>
              <a:latin typeface="Calibri" panose="020F0502020204030204" pitchFamily="34" charset="0"/>
            </a:endParaRPr>
          </a:p>
        </p:txBody>
      </p:sp>
      <p:sp>
        <p:nvSpPr>
          <p:cNvPr id="5" name="Rounded Rectangle 4"/>
          <p:cNvSpPr/>
          <p:nvPr/>
        </p:nvSpPr>
        <p:spPr>
          <a:xfrm>
            <a:off x="419100" y="1099344"/>
            <a:ext cx="3492500" cy="551656"/>
          </a:xfrm>
          <a:prstGeom prst="roundRect">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a:ln w="0"/>
                <a:solidFill>
                  <a:schemeClr val="tx1"/>
                </a:solidFill>
                <a:effectLst>
                  <a:outerShdw blurRad="38100" dist="19050" dir="2700000" algn="tl" rotWithShape="0">
                    <a:schemeClr val="dk1">
                      <a:alpha val="40000"/>
                    </a:schemeClr>
                  </a:outerShdw>
                </a:effectLst>
              </a:rPr>
              <a:t>Ijara – Islamic Lease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7" name="Picture 6" descr="5046081785_a802df2483_z.jpg"/>
          <p:cNvPicPr>
            <a:picLocks noChangeAspect="1"/>
          </p:cNvPicPr>
          <p:nvPr/>
        </p:nvPicPr>
        <p:blipFill>
          <a:blip r:embed="rId3" cstate="print"/>
          <a:stretch>
            <a:fillRect/>
          </a:stretch>
        </p:blipFill>
        <p:spPr>
          <a:xfrm>
            <a:off x="8600226" y="3107035"/>
            <a:ext cx="2539245" cy="2009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274054676"/>
      </p:ext>
    </p:extLst>
  </p:cSld>
  <p:clrMapOvr>
    <a:masterClrMapping/>
  </p:clrMapOvr>
  <mc:AlternateContent xmlns:mc="http://schemas.openxmlformats.org/markup-compatibility/2006" xmlns:p14="http://schemas.microsoft.com/office/powerpoint/2010/main">
    <mc:Choice Requires="p14">
      <p:transition spd="slow" p14:dur="2000" advTm="42970"/>
    </mc:Choice>
    <mc:Fallback xmlns="">
      <p:transition spd="slow" advTm="429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71402" y="0"/>
            <a:ext cx="8715202" cy="1041399"/>
          </a:xfrm>
          <a:prstGeom prst="rect">
            <a:avLst/>
          </a:prstGeom>
          <a:solidFill>
            <a:schemeClr val="accent4"/>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Finance Products</a:t>
            </a:r>
            <a:endParaRPr lang="en-GB" sz="3600" b="1" dirty="0">
              <a:solidFill>
                <a:srgbClr val="FFFFFF"/>
              </a:solidFill>
              <a:cs typeface="Arial" charset="0"/>
            </a:endParaRPr>
          </a:p>
        </p:txBody>
      </p:sp>
      <p:sp>
        <p:nvSpPr>
          <p:cNvPr id="3" name="Content Placeholder 2"/>
          <p:cNvSpPr>
            <a:spLocks noGrp="1"/>
          </p:cNvSpPr>
          <p:nvPr>
            <p:ph idx="1"/>
          </p:nvPr>
        </p:nvSpPr>
        <p:spPr>
          <a:xfrm>
            <a:off x="471402" y="2236789"/>
            <a:ext cx="8596668" cy="4621211"/>
          </a:xfrm>
        </p:spPr>
        <p:txBody>
          <a:bodyPr>
            <a:normAutofit/>
          </a:bodyPr>
          <a:lstStyle/>
          <a:p>
            <a:pPr marL="0" lvl="1" indent="0">
              <a:buNone/>
            </a:pPr>
            <a:r>
              <a:rPr lang="en-US" sz="1800" dirty="0">
                <a:solidFill>
                  <a:schemeClr val="bg2">
                    <a:lumMod val="50000"/>
                  </a:schemeClr>
                </a:solidFill>
                <a:latin typeface="Calibri" panose="020F0502020204030204" pitchFamily="34" charset="0"/>
              </a:rPr>
              <a:t>Salam means a contract in which advance payment is made for goods to be delivered later on. The seller undertakes to supply some specific goods to the buyer at a future date in exchange of an advance price fully paid at the time of contract </a:t>
            </a:r>
          </a:p>
          <a:p>
            <a:pPr marL="0" lvl="1" indent="0">
              <a:buNone/>
            </a:pPr>
            <a:endParaRPr lang="en-US" sz="1800" dirty="0">
              <a:solidFill>
                <a:schemeClr val="bg2">
                  <a:lumMod val="50000"/>
                </a:schemeClr>
              </a:solidFill>
              <a:latin typeface="Calibri" panose="020F0502020204030204" pitchFamily="34" charset="0"/>
            </a:endParaRPr>
          </a:p>
          <a:p>
            <a:pPr marL="0" lvl="1" indent="0">
              <a:buNone/>
            </a:pPr>
            <a:r>
              <a:rPr lang="en-US" sz="1800" b="1" u="sng" dirty="0" smtClean="0">
                <a:solidFill>
                  <a:schemeClr val="bg2">
                    <a:lumMod val="50000"/>
                  </a:schemeClr>
                </a:solidFill>
                <a:latin typeface="Calibri" panose="020F0502020204030204" pitchFamily="34" charset="0"/>
              </a:rPr>
              <a:t>Utilization in Halal Industry:</a:t>
            </a:r>
          </a:p>
          <a:p>
            <a:pPr marL="0" lvl="1" indent="0">
              <a:buNone/>
            </a:pPr>
            <a:r>
              <a:rPr lang="en-US" sz="1800" dirty="0" smtClean="0">
                <a:solidFill>
                  <a:schemeClr val="bg2">
                    <a:lumMod val="50000"/>
                  </a:schemeClr>
                </a:solidFill>
                <a:latin typeface="Calibri" panose="020F0502020204030204" pitchFamily="34" charset="0"/>
              </a:rPr>
              <a:t>Salam </a:t>
            </a:r>
            <a:r>
              <a:rPr lang="en-US" sz="1800" dirty="0">
                <a:solidFill>
                  <a:schemeClr val="bg2">
                    <a:lumMod val="50000"/>
                  </a:schemeClr>
                </a:solidFill>
                <a:latin typeface="Calibri" panose="020F0502020204030204" pitchFamily="34" charset="0"/>
              </a:rPr>
              <a:t>is ideal product for Agricultural Financing,  it can also utilize for other business purposes as well. </a:t>
            </a:r>
          </a:p>
          <a:p>
            <a:pPr marL="0" lvl="1" indent="0">
              <a:buNone/>
            </a:pPr>
            <a:endParaRPr lang="en-US" sz="1800" b="1" dirty="0">
              <a:solidFill>
                <a:schemeClr val="bg2">
                  <a:lumMod val="50000"/>
                </a:schemeClr>
              </a:solidFill>
              <a:latin typeface="Calibri" panose="020F0502020204030204" pitchFamily="34" charset="0"/>
            </a:endParaRPr>
          </a:p>
          <a:p>
            <a:pPr marL="0" lvl="1" indent="0">
              <a:buNone/>
            </a:pPr>
            <a:r>
              <a:rPr lang="en-US" sz="1800" b="1" dirty="0">
                <a:solidFill>
                  <a:schemeClr val="bg2">
                    <a:lumMod val="50000"/>
                  </a:schemeClr>
                </a:solidFill>
                <a:latin typeface="Calibri" panose="020F0502020204030204" pitchFamily="34" charset="0"/>
              </a:rPr>
              <a:t>Currently Practiced:</a:t>
            </a:r>
          </a:p>
          <a:p>
            <a:pPr marL="0" lvl="1" indent="0">
              <a:buNone/>
            </a:pPr>
            <a:r>
              <a:rPr lang="en-US" sz="1800" dirty="0" smtClean="0">
                <a:solidFill>
                  <a:schemeClr val="bg2">
                    <a:lumMod val="50000"/>
                  </a:schemeClr>
                </a:solidFill>
                <a:latin typeface="Calibri" panose="020F0502020204030204" pitchFamily="34" charset="0"/>
              </a:rPr>
              <a:t>Meezan Bank, Albaraka Bank etc </a:t>
            </a:r>
            <a:endParaRPr lang="en-US" sz="1800" dirty="0">
              <a:solidFill>
                <a:schemeClr val="bg2">
                  <a:lumMod val="50000"/>
                </a:schemeClr>
              </a:solidFill>
              <a:latin typeface="Calibri" panose="020F0502020204030204" pitchFamily="34" charset="0"/>
            </a:endParaRPr>
          </a:p>
          <a:p>
            <a:endParaRPr lang="en-US" dirty="0"/>
          </a:p>
        </p:txBody>
      </p:sp>
      <p:sp>
        <p:nvSpPr>
          <p:cNvPr id="6" name="Rounded Rectangle 5"/>
          <p:cNvSpPr/>
          <p:nvPr/>
        </p:nvSpPr>
        <p:spPr>
          <a:xfrm>
            <a:off x="471402" y="1213644"/>
            <a:ext cx="3478298" cy="546100"/>
          </a:xfrm>
          <a:prstGeom prst="roundRect">
            <a:avLst/>
          </a:prstGeom>
          <a:gradFill>
            <a:gsLst>
              <a:gs pos="0">
                <a:schemeClr val="accent4"/>
              </a:gs>
              <a:gs pos="50000">
                <a:schemeClr val="accent2">
                  <a:shade val="85000"/>
                  <a:satMod val="105000"/>
                  <a:lumMod val="100000"/>
                </a:schemeClr>
              </a:gs>
              <a:gs pos="100000">
                <a:schemeClr val="accent2">
                  <a:shade val="60000"/>
                  <a:satMod val="12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016" t="3988" r="25650" b="5529"/>
          <a:stretch/>
        </p:blipFill>
        <p:spPr>
          <a:xfrm>
            <a:off x="11137899" y="0"/>
            <a:ext cx="955363" cy="1177083"/>
          </a:xfrm>
          <a:prstGeom prst="rect">
            <a:avLst/>
          </a:prstGeom>
        </p:spPr>
      </p:pic>
      <p:pic>
        <p:nvPicPr>
          <p:cNvPr id="8" name="Picture 7" descr="tube-well.gif"/>
          <p:cNvPicPr>
            <a:picLocks noChangeAspect="1"/>
          </p:cNvPicPr>
          <p:nvPr/>
        </p:nvPicPr>
        <p:blipFill>
          <a:blip r:embed="rId3"/>
          <a:stretch>
            <a:fillRect/>
          </a:stretch>
        </p:blipFill>
        <p:spPr>
          <a:xfrm>
            <a:off x="9186604" y="2705291"/>
            <a:ext cx="2237952" cy="2111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765183" y="6488668"/>
            <a:ext cx="2318197" cy="369332"/>
          </a:xfrm>
          <a:prstGeom prst="rect">
            <a:avLst/>
          </a:prstGeom>
          <a:noFill/>
        </p:spPr>
        <p:txBody>
          <a:bodyPr wrap="square" rtlCol="0">
            <a:spAutoFit/>
          </a:bodyPr>
          <a:lstStyle/>
          <a:p>
            <a:r>
              <a:rPr lang="en-US" dirty="0" smtClean="0">
                <a:solidFill>
                  <a:schemeClr val="accent1">
                    <a:lumMod val="40000"/>
                    <a:lumOff val="60000"/>
                  </a:schemeClr>
                </a:solidFill>
              </a:rPr>
              <a:t>www.alhudacibe.com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794803076"/>
      </p:ext>
    </p:extLst>
  </p:cSld>
  <p:clrMapOvr>
    <a:masterClrMapping/>
  </p:clrMapOvr>
  <mc:AlternateContent xmlns:mc="http://schemas.openxmlformats.org/markup-compatibility/2006" xmlns:p14="http://schemas.microsoft.com/office/powerpoint/2010/main">
    <mc:Choice Requires="p14">
      <p:transition spd="slow" p14:dur="2000" advTm="47011"/>
    </mc:Choice>
    <mc:Fallback xmlns="">
      <p:transition spd="slow" advTm="47011"/>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2558</TotalTime>
  <Words>2515</Words>
  <Application>Microsoft Office PowerPoint</Application>
  <PresentationFormat>Widescreen</PresentationFormat>
  <Paragraphs>656</Paragraphs>
  <Slides>34</Slides>
  <Notes>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52" baseType="lpstr">
      <vt:lpstr>ＭＳ ゴシック</vt:lpstr>
      <vt:lpstr>Arial</vt:lpstr>
      <vt:lpstr>Arial Narrow</vt:lpstr>
      <vt:lpstr>Arial Unicode MS</vt:lpstr>
      <vt:lpstr>Book Antiqua</vt:lpstr>
      <vt:lpstr>Calibri</vt:lpstr>
      <vt:lpstr>Cambria</vt:lpstr>
      <vt:lpstr>Castellar</vt:lpstr>
      <vt:lpstr>Corbel</vt:lpstr>
      <vt:lpstr>Tahoma</vt:lpstr>
      <vt:lpstr>Times New Roman</vt:lpstr>
      <vt:lpstr>Tw Cen MT</vt:lpstr>
      <vt:lpstr>Verdana</vt:lpstr>
      <vt:lpstr>Wingdings</vt:lpstr>
      <vt:lpstr>Wingdings 3</vt:lpstr>
      <vt:lpstr>Banded</vt:lpstr>
      <vt:lpstr>Photo Editor Photo</vt:lpstr>
      <vt:lpstr>Clip</vt:lpstr>
      <vt:lpstr>PowerPoint Presentation</vt:lpstr>
      <vt:lpstr>Contents </vt:lpstr>
      <vt:lpstr>Why Islamic Banking and Finance necessary?</vt:lpstr>
      <vt:lpstr>PowerPoint Presentation</vt:lpstr>
      <vt:lpstr>PowerPoint Presentation</vt:lpstr>
      <vt:lpstr>Difference between Islamic and Conventional Banking</vt:lpstr>
      <vt:lpstr>Islamic Finance Products</vt:lpstr>
      <vt:lpstr>Products in Islamic Finance</vt:lpstr>
      <vt:lpstr>Islamic Finance Products</vt:lpstr>
      <vt:lpstr>Islamic Finance Products</vt:lpstr>
      <vt:lpstr>Islamic Finance Products</vt:lpstr>
      <vt:lpstr>Islamic Finance Products</vt:lpstr>
      <vt:lpstr>Islamic Finance Products</vt:lpstr>
      <vt:lpstr>Islamic Finance Products - Charity</vt:lpstr>
      <vt:lpstr>PowerPoint Presentation</vt:lpstr>
      <vt:lpstr>PowerPoint Presentation</vt:lpstr>
      <vt:lpstr>PowerPoint Presentation</vt:lpstr>
      <vt:lpstr>PowerPoint Presentation</vt:lpstr>
      <vt:lpstr>PowerPoint Presentation</vt:lpstr>
      <vt:lpstr>PowerPoint Presentation</vt:lpstr>
      <vt:lpstr>Islamic Microfinance Institution Worldwide</vt:lpstr>
      <vt:lpstr>PowerPoint Presentation</vt:lpstr>
      <vt:lpstr>PowerPoint Presentation</vt:lpstr>
      <vt:lpstr>PowerPoint Presentation</vt:lpstr>
      <vt:lpstr>PowerPoint Presentation</vt:lpstr>
      <vt:lpstr>PowerPoint Presentation</vt:lpstr>
      <vt:lpstr>Challenges faced by Islamic Finance Industry </vt:lpstr>
      <vt:lpstr>Opportunities</vt:lpstr>
      <vt:lpstr>PowerPoint Presentation</vt:lpstr>
      <vt:lpstr>PowerPoint Presentation</vt:lpstr>
      <vt:lpstr>PowerPoint Presentation</vt:lpstr>
      <vt:lpstr>Global Islamic Banking &amp; Finance Hub ?</vt:lpstr>
      <vt:lpstr>PowerPoint Presentation</vt:lpstr>
      <vt:lpstr>JazzakAllah Thank you for listening with patience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User</cp:lastModifiedBy>
  <cp:revision>245</cp:revision>
  <dcterms:created xsi:type="dcterms:W3CDTF">2013-06-24T10:47:45Z</dcterms:created>
  <dcterms:modified xsi:type="dcterms:W3CDTF">2021-05-21T09:56:19Z</dcterms:modified>
</cp:coreProperties>
</file>